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7"/>
  </p:notesMasterIdLst>
  <p:sldIdLst>
    <p:sldId id="256" r:id="rId2"/>
    <p:sldId id="301" r:id="rId3"/>
    <p:sldId id="307" r:id="rId4"/>
    <p:sldId id="262" r:id="rId5"/>
    <p:sldId id="260" r:id="rId6"/>
    <p:sldId id="285" r:id="rId7"/>
    <p:sldId id="261" r:id="rId8"/>
    <p:sldId id="298" r:id="rId9"/>
    <p:sldId id="284" r:id="rId10"/>
    <p:sldId id="294" r:id="rId11"/>
    <p:sldId id="274" r:id="rId12"/>
    <p:sldId id="268" r:id="rId13"/>
    <p:sldId id="266" r:id="rId14"/>
    <p:sldId id="267" r:id="rId15"/>
    <p:sldId id="269" r:id="rId16"/>
    <p:sldId id="270" r:id="rId17"/>
    <p:sldId id="318" r:id="rId18"/>
    <p:sldId id="319" r:id="rId19"/>
    <p:sldId id="297" r:id="rId20"/>
    <p:sldId id="271" r:id="rId21"/>
    <p:sldId id="309" r:id="rId22"/>
    <p:sldId id="312" r:id="rId23"/>
    <p:sldId id="315" r:id="rId24"/>
    <p:sldId id="317" r:id="rId25"/>
    <p:sldId id="313" r:id="rId26"/>
    <p:sldId id="299" r:id="rId27"/>
    <p:sldId id="286" r:id="rId28"/>
    <p:sldId id="275" r:id="rId29"/>
    <p:sldId id="300" r:id="rId30"/>
    <p:sldId id="314" r:id="rId31"/>
    <p:sldId id="311" r:id="rId32"/>
    <p:sldId id="302" r:id="rId33"/>
    <p:sldId id="320" r:id="rId34"/>
    <p:sldId id="278" r:id="rId35"/>
    <p:sldId id="279" r:id="rId3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732" y="68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tif>
</file>

<file path=ppt/media/image12.png>
</file>

<file path=ppt/media/image13.t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382254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Shape 1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3858" y="9123976"/>
            <a:ext cx="4273355" cy="556403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975359" y="3029937"/>
            <a:ext cx="11054082" cy="2090703"/>
          </a:xfrm>
          <a:prstGeom prst="rect">
            <a:avLst/>
          </a:prstGeom>
        </p:spPr>
        <p:txBody>
          <a:bodyPr lIns="65023" tIns="65023" rIns="65023" bIns="65023"/>
          <a:lstStyle>
            <a:lvl1pPr defTabSz="650240">
              <a:defRPr sz="6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1950719" y="5527040"/>
            <a:ext cx="9103361" cy="2492587"/>
          </a:xfrm>
          <a:prstGeom prst="rect">
            <a:avLst/>
          </a:prstGeom>
        </p:spPr>
        <p:txBody>
          <a:bodyPr lIns="65023" tIns="65023" rIns="65023" bIns="65023" anchor="t"/>
          <a:lstStyle>
            <a:lvl1pPr marL="0" indent="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11985791" y="9232739"/>
            <a:ext cx="368769" cy="352001"/>
          </a:xfrm>
          <a:prstGeom prst="rect">
            <a:avLst/>
          </a:prstGeom>
        </p:spPr>
        <p:txBody>
          <a:bodyPr lIns="65023" tIns="65023" rIns="65023" bIns="65023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ransition spd="med"/>
  <p:hf hdr="0" ftr="0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github.com/nuitrcs/intro_quest_workshop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kb.northwestern.edu/quest-software" TargetMode="Externa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kb.northwestern.edu/page.php?id=69247" TargetMode="External"/><Relationship Id="rId2" Type="http://schemas.openxmlformats.org/officeDocument/2006/relationships/hyperlink" Target="https://kb.northwestern.edu/page.php?id=70719" TargetMode="Externa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mailto:quest-help@northwestern.edu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netID@quest.northwestern.edu?subject=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xfrm>
            <a:off x="980439" y="569624"/>
            <a:ext cx="11979825" cy="2664928"/>
          </a:xfrm>
          <a:prstGeom prst="rect">
            <a:avLst/>
          </a:prstGeom>
        </p:spPr>
        <p:txBody>
          <a:bodyPr/>
          <a:lstStyle/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Computational Skills for Researchers</a:t>
            </a:r>
          </a:p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Intro to Quest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half" idx="1"/>
          </p:nvPr>
        </p:nvSpPr>
        <p:spPr>
          <a:xfrm>
            <a:off x="1300480" y="3957247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53585F"/>
                </a:solidFill>
              </a:defRPr>
            </a:pPr>
            <a:endParaRPr dirty="0"/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lang="en-US" dirty="0"/>
              <a:t>Alper </a:t>
            </a:r>
            <a:r>
              <a:rPr lang="en-US" dirty="0" err="1"/>
              <a:t>Kinaci</a:t>
            </a:r>
            <a:r>
              <a:rPr dirty="0"/>
              <a:t>, Sr. </a:t>
            </a:r>
            <a:r>
              <a:rPr lang="en-US" dirty="0"/>
              <a:t>Computational</a:t>
            </a:r>
            <a:r>
              <a:rPr dirty="0"/>
              <a:t> Specialist</a:t>
            </a:r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dirty="0"/>
              <a:t>Research Computing Services</a:t>
            </a:r>
          </a:p>
        </p:txBody>
      </p:sp>
      <p:pic>
        <p:nvPicPr>
          <p:cNvPr id="133" name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1740904" y="6917522"/>
            <a:ext cx="1082347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4"/>
              </a:defRPr>
            </a:lvl1pPr>
          </a:lstStyle>
          <a:p>
            <a:pPr>
              <a:defRPr u="none"/>
            </a:pPr>
            <a:r>
              <a:rPr u="sng" dirty="0">
                <a:hlinkClick r:id="rId4"/>
              </a:rPr>
              <a:t>https://</a:t>
            </a:r>
            <a:r>
              <a:rPr u="sng" dirty="0" smtClean="0">
                <a:hlinkClick r:id="rId4"/>
              </a:rPr>
              <a:t>github.com/nuitrcs/intro</a:t>
            </a:r>
            <a:r>
              <a:rPr lang="en-US" u="sng" dirty="0" smtClean="0">
                <a:hlinkClick r:id="rId4"/>
              </a:rPr>
              <a:t>-</a:t>
            </a:r>
            <a:r>
              <a:rPr u="sng" dirty="0" smtClean="0">
                <a:hlinkClick r:id="rId4"/>
              </a:rPr>
              <a:t>quest</a:t>
            </a:r>
            <a:r>
              <a:rPr lang="en-US" u="sng" dirty="0" smtClean="0">
                <a:hlinkClick r:id="rId4"/>
              </a:rPr>
              <a:t>-ciera-</a:t>
            </a:r>
            <a:r>
              <a:rPr u="sng" dirty="0" smtClean="0">
                <a:hlinkClick r:id="rId4"/>
              </a:rPr>
              <a:t>workshop</a:t>
            </a:r>
            <a:endParaRPr u="sng" dirty="0">
              <a:hlinkClick r:id="rId4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slu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308" y="1971280"/>
            <a:ext cx="9710723" cy="700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8562" y="6428540"/>
            <a:ext cx="1733550" cy="2552700"/>
          </a:xfrm>
          <a:prstGeom prst="rect">
            <a:avLst/>
          </a:prstGeom>
        </p:spPr>
      </p:pic>
      <p:pic>
        <p:nvPicPr>
          <p:cNvPr id="1028" name="Picture 4" descr="Image result for futuram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118" y="5741324"/>
            <a:ext cx="2796682" cy="911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10</a:t>
            </a:fld>
            <a:endParaRPr lang="en-US"/>
          </a:p>
        </p:txBody>
      </p:sp>
      <p:sp>
        <p:nvSpPr>
          <p:cNvPr id="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  <p:sp>
        <p:nvSpPr>
          <p:cNvPr id="10" name="Shape 978"/>
          <p:cNvSpPr/>
          <p:nvPr/>
        </p:nvSpPr>
        <p:spPr>
          <a:xfrm>
            <a:off x="576899" y="1319819"/>
            <a:ext cx="6496971" cy="1302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lang="en-US" sz="7800" dirty="0" smtClean="0"/>
              <a:t>Job Scheduler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15502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Shape 100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grpSp>
        <p:nvGrpSpPr>
          <p:cNvPr id="1005" name="Group 1005"/>
          <p:cNvGrpSpPr/>
          <p:nvPr/>
        </p:nvGrpSpPr>
        <p:grpSpPr>
          <a:xfrm>
            <a:off x="909470" y="1519445"/>
            <a:ext cx="2867384" cy="1270001"/>
            <a:chOff x="0" y="0"/>
            <a:chExt cx="2867382" cy="1270000"/>
          </a:xfrm>
        </p:grpSpPr>
        <p:sp>
          <p:nvSpPr>
            <p:cNvPr id="1003" name="Shape 1003"/>
            <p:cNvSpPr/>
            <p:nvPr/>
          </p:nvSpPr>
          <p:spPr>
            <a:xfrm>
              <a:off x="0" y="0"/>
              <a:ext cx="2867383" cy="1270000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96635" y="311150"/>
              <a:ext cx="22741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</a:t>
              </a:r>
            </a:p>
          </p:txBody>
        </p:sp>
      </p:grpSp>
      <p:grpSp>
        <p:nvGrpSpPr>
          <p:cNvPr id="1008" name="Group 1008"/>
          <p:cNvGrpSpPr/>
          <p:nvPr/>
        </p:nvGrpSpPr>
        <p:grpSpPr>
          <a:xfrm>
            <a:off x="1135603" y="6046864"/>
            <a:ext cx="6747488" cy="2434674"/>
            <a:chOff x="0" y="0"/>
            <a:chExt cx="6747486" cy="2434672"/>
          </a:xfrm>
        </p:grpSpPr>
        <p:pic>
          <p:nvPicPr>
            <p:cNvPr id="1006" name="Screen Shot 2017-10-12 at 2.09.02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15117" cy="2434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7" name="Shape 1007"/>
            <p:cNvSpPr/>
            <p:nvPr/>
          </p:nvSpPr>
          <p:spPr>
            <a:xfrm>
              <a:off x="2654367" y="587756"/>
              <a:ext cx="4093119" cy="1795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#SBATCH</a:t>
              </a:r>
              <a:r>
                <a:rPr dirty="0" smtClean="0"/>
                <a:t> </a:t>
              </a:r>
              <a:r>
                <a:rPr dirty="0"/>
                <a:t>-A &lt;</a:t>
              </a:r>
              <a:r>
                <a:rPr dirty="0" err="1"/>
                <a:t>allocationID</a:t>
              </a:r>
              <a:r>
                <a:rPr dirty="0"/>
                <a:t>&gt; 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#SBATCH</a:t>
              </a:r>
              <a:r>
                <a:rPr dirty="0" smtClean="0"/>
                <a:t> -</a:t>
              </a:r>
              <a:r>
                <a:rPr lang="en-US" dirty="0" smtClean="0"/>
                <a:t>p</a:t>
              </a:r>
              <a:r>
                <a:rPr dirty="0" smtClean="0"/>
                <a:t> </a:t>
              </a:r>
              <a:r>
                <a:rPr dirty="0"/>
                <a:t>&lt;</a:t>
              </a:r>
              <a:r>
                <a:rPr dirty="0" err="1"/>
                <a:t>queue_type</a:t>
              </a:r>
              <a:r>
                <a:rPr dirty="0"/>
                <a:t>&gt;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dirty="0" smtClean="0"/>
                <a:t>#</a:t>
              </a:r>
              <a:r>
                <a:rPr lang="en-US" dirty="0" smtClean="0"/>
                <a:t>SBATCH </a:t>
              </a:r>
              <a:r>
                <a:rPr dirty="0" smtClean="0"/>
                <a:t> </a:t>
              </a:r>
              <a:r>
                <a:rPr lang="en-US" dirty="0" smtClean="0"/>
                <a:t>-N </a:t>
              </a:r>
              <a:r>
                <a:rPr dirty="0" smtClean="0"/>
                <a:t>1</a:t>
              </a:r>
              <a:endParaRPr lang="en-US" dirty="0" smtClean="0"/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…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…</a:t>
              </a:r>
            </a:p>
          </p:txBody>
        </p:sp>
      </p:grpSp>
      <p:grpSp>
        <p:nvGrpSpPr>
          <p:cNvPr id="1013" name="Group 1013"/>
          <p:cNvGrpSpPr/>
          <p:nvPr/>
        </p:nvGrpSpPr>
        <p:grpSpPr>
          <a:xfrm>
            <a:off x="909470" y="3547002"/>
            <a:ext cx="2867384" cy="2722808"/>
            <a:chOff x="0" y="0"/>
            <a:chExt cx="2867382" cy="2722806"/>
          </a:xfrm>
        </p:grpSpPr>
        <p:sp>
          <p:nvSpPr>
            <p:cNvPr id="1009" name="Shape 1009"/>
            <p:cNvSpPr/>
            <p:nvPr/>
          </p:nvSpPr>
          <p:spPr>
            <a:xfrm flipH="1">
              <a:off x="1380098" y="0"/>
              <a:ext cx="1" cy="1243060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grpSp>
          <p:nvGrpSpPr>
            <p:cNvPr id="1012" name="Group 1012"/>
            <p:cNvGrpSpPr/>
            <p:nvPr/>
          </p:nvGrpSpPr>
          <p:grpSpPr>
            <a:xfrm>
              <a:off x="0" y="1452806"/>
              <a:ext cx="2867383" cy="1270001"/>
              <a:chOff x="0" y="0"/>
              <a:chExt cx="2867382" cy="1270000"/>
            </a:xfrm>
          </p:grpSpPr>
          <p:sp>
            <p:nvSpPr>
              <p:cNvPr id="1010" name="Shape 1010"/>
              <p:cNvSpPr/>
              <p:nvPr/>
            </p:nvSpPr>
            <p:spPr>
              <a:xfrm>
                <a:off x="0" y="0"/>
                <a:ext cx="2867383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1" name="Shape 1011"/>
              <p:cNvSpPr/>
              <p:nvPr/>
            </p:nvSpPr>
            <p:spPr>
              <a:xfrm>
                <a:off x="360185" y="311150"/>
                <a:ext cx="214701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rPr dirty="0"/>
                  <a:t>scheduler</a:t>
                </a:r>
              </a:p>
            </p:txBody>
          </p:sp>
        </p:grpSp>
      </p:grpSp>
      <p:grpSp>
        <p:nvGrpSpPr>
          <p:cNvPr id="1016" name="Group 1016"/>
          <p:cNvGrpSpPr/>
          <p:nvPr/>
        </p:nvGrpSpPr>
        <p:grpSpPr>
          <a:xfrm>
            <a:off x="964518" y="3424501"/>
            <a:ext cx="7287508" cy="5371705"/>
            <a:chOff x="0" y="0"/>
            <a:chExt cx="7287506" cy="5371703"/>
          </a:xfrm>
        </p:grpSpPr>
        <p:sp>
          <p:nvSpPr>
            <p:cNvPr id="1014" name="Shape 1014"/>
            <p:cNvSpPr/>
            <p:nvPr/>
          </p:nvSpPr>
          <p:spPr>
            <a:xfrm flipV="1">
              <a:off x="3104310" y="0"/>
              <a:ext cx="4183197" cy="2130907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pic>
          <p:nvPicPr>
            <p:cNvPr id="1015" name="Screen Shot 2017-10-12 at 2.14.32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2648896"/>
              <a:ext cx="2742976" cy="2722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17" name="Shape 1017"/>
          <p:cNvSpPr/>
          <p:nvPr/>
        </p:nvSpPr>
        <p:spPr>
          <a:xfrm>
            <a:off x="353141" y="2894016"/>
            <a:ext cx="387285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smtClean="0"/>
              <a:t>“</a:t>
            </a:r>
            <a:r>
              <a:rPr lang="en-US" dirty="0" err="1" smtClean="0"/>
              <a:t>sbatch</a:t>
            </a:r>
            <a:r>
              <a:rPr dirty="0" smtClean="0"/>
              <a:t> </a:t>
            </a:r>
            <a:r>
              <a:rPr dirty="0"/>
              <a:t>submit.sh”</a:t>
            </a:r>
          </a:p>
        </p:txBody>
      </p:sp>
      <p:grpSp>
        <p:nvGrpSpPr>
          <p:cNvPr id="1033" name="Group 1033"/>
          <p:cNvGrpSpPr/>
          <p:nvPr/>
        </p:nvGrpSpPr>
        <p:grpSpPr>
          <a:xfrm>
            <a:off x="8517059" y="1354666"/>
            <a:ext cx="3254734" cy="7044267"/>
            <a:chOff x="0" y="0"/>
            <a:chExt cx="3254733" cy="7044266"/>
          </a:xfrm>
        </p:grpSpPr>
        <p:grpSp>
          <p:nvGrpSpPr>
            <p:cNvPr id="1020" name="Group 1020"/>
            <p:cNvGrpSpPr/>
            <p:nvPr/>
          </p:nvGrpSpPr>
          <p:grpSpPr>
            <a:xfrm>
              <a:off x="0" y="0"/>
              <a:ext cx="3254734" cy="1270000"/>
              <a:chOff x="0" y="0"/>
              <a:chExt cx="3254733" cy="1270000"/>
            </a:xfrm>
          </p:grpSpPr>
          <p:sp>
            <p:nvSpPr>
              <p:cNvPr id="1018" name="Shape 1018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9" name="Shape 1019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3" name="Group 1023"/>
            <p:cNvGrpSpPr/>
            <p:nvPr/>
          </p:nvGrpSpPr>
          <p:grpSpPr>
            <a:xfrm>
              <a:off x="0" y="1443566"/>
              <a:ext cx="3254734" cy="1270001"/>
              <a:chOff x="0" y="0"/>
              <a:chExt cx="3254733" cy="1270000"/>
            </a:xfrm>
          </p:grpSpPr>
          <p:sp>
            <p:nvSpPr>
              <p:cNvPr id="1021" name="Shape 1021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2" name="Shape 1022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6" name="Group 1026"/>
            <p:cNvGrpSpPr/>
            <p:nvPr/>
          </p:nvGrpSpPr>
          <p:grpSpPr>
            <a:xfrm>
              <a:off x="0" y="2887133"/>
              <a:ext cx="3254734" cy="1270001"/>
              <a:chOff x="0" y="0"/>
              <a:chExt cx="3254733" cy="1270000"/>
            </a:xfrm>
          </p:grpSpPr>
          <p:sp>
            <p:nvSpPr>
              <p:cNvPr id="1024" name="Shape 1024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5" name="Shape 1025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9" name="Group 1029"/>
            <p:cNvGrpSpPr/>
            <p:nvPr/>
          </p:nvGrpSpPr>
          <p:grpSpPr>
            <a:xfrm>
              <a:off x="0" y="4330700"/>
              <a:ext cx="3254734" cy="1270000"/>
              <a:chOff x="0" y="0"/>
              <a:chExt cx="3254733" cy="1270000"/>
            </a:xfrm>
          </p:grpSpPr>
          <p:sp>
            <p:nvSpPr>
              <p:cNvPr id="1027" name="Shape 1027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8" name="Shape 1028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32" name="Group 1032"/>
            <p:cNvGrpSpPr/>
            <p:nvPr/>
          </p:nvGrpSpPr>
          <p:grpSpPr>
            <a:xfrm>
              <a:off x="0" y="5774266"/>
              <a:ext cx="3254734" cy="1270001"/>
              <a:chOff x="0" y="0"/>
              <a:chExt cx="3254733" cy="1270000"/>
            </a:xfrm>
          </p:grpSpPr>
          <p:sp>
            <p:nvSpPr>
              <p:cNvPr id="1030" name="Shape 1030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31" name="Shape 1031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</p:grpSp>
      <p:sp>
        <p:nvSpPr>
          <p:cNvPr id="36" name="Rectangle 35"/>
          <p:cNvSpPr/>
          <p:nvPr/>
        </p:nvSpPr>
        <p:spPr>
          <a:xfrm>
            <a:off x="1376498" y="4934415"/>
            <a:ext cx="18261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SLURM</a:t>
            </a:r>
            <a:endParaRPr lang="en-US" b="1" dirty="0"/>
          </a:p>
        </p:txBody>
      </p:sp>
      <p:sp>
        <p:nvSpPr>
          <p:cNvPr id="3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5" grpId="1" animBg="1" advAuto="0"/>
      <p:bldP spid="1008" grpId="4" animBg="1" advAuto="0"/>
      <p:bldP spid="1013" grpId="3" animBg="1" advAuto="0"/>
      <p:bldP spid="1016" grpId="6" animBg="1" advAuto="0"/>
      <p:bldP spid="1017" grpId="2" animBg="1" advAuto="0"/>
      <p:bldP spid="1033" grpId="5" animBg="1" advAuto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Shape 9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978" name="Shape 978"/>
          <p:cNvSpPr/>
          <p:nvPr/>
        </p:nvSpPr>
        <p:spPr>
          <a:xfrm>
            <a:off x="576072" y="1316736"/>
            <a:ext cx="4381008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sz="7800" dirty="0"/>
              <a:t>Software</a:t>
            </a:r>
            <a:r>
              <a:rPr dirty="0"/>
              <a:t> </a:t>
            </a:r>
          </a:p>
        </p:txBody>
      </p:sp>
      <p:sp>
        <p:nvSpPr>
          <p:cNvPr id="979" name="Shape 979"/>
          <p:cNvSpPr/>
          <p:nvPr/>
        </p:nvSpPr>
        <p:spPr>
          <a:xfrm>
            <a:off x="2007208" y="4151072"/>
            <a:ext cx="899038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https://kb.northwestern.edu/quest-software</a:t>
            </a:r>
          </a:p>
        </p:txBody>
      </p:sp>
      <p:sp>
        <p:nvSpPr>
          <p:cNvPr id="7" name="Shape 917"/>
          <p:cNvSpPr/>
          <p:nvPr/>
        </p:nvSpPr>
        <p:spPr>
          <a:xfrm>
            <a:off x="1622197" y="2940484"/>
            <a:ext cx="4449936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perating system </a:t>
            </a:r>
            <a:endParaRPr lang="en-US" dirty="0" smtClean="0">
              <a:sym typeface="Wingdings" panose="05000000000000000000" pitchFamily="2" charset="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>
                <a:sym typeface="Wingdings" panose="05000000000000000000" pitchFamily="2" charset="2"/>
              </a:rPr>
              <a:t>Loadable modules</a:t>
            </a:r>
          </a:p>
        </p:txBody>
      </p:sp>
      <p:sp>
        <p:nvSpPr>
          <p:cNvPr id="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Shape 961"/>
          <p:cNvSpPr>
            <a:spLocks noGrp="1"/>
          </p:cNvSpPr>
          <p:nvPr>
            <p:ph type="sldNum" sz="quarter" idx="2"/>
          </p:nvPr>
        </p:nvSpPr>
        <p:spPr>
          <a:xfrm>
            <a:off x="12000872" y="9232739"/>
            <a:ext cx="353688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963" name="Shape 963"/>
          <p:cNvSpPr/>
          <p:nvPr/>
        </p:nvSpPr>
        <p:spPr>
          <a:xfrm>
            <a:off x="4298689" y="4222750"/>
            <a:ext cx="440742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ACTIVITY</a:t>
            </a:r>
          </a:p>
        </p:txBody>
      </p:sp>
      <p:sp>
        <p:nvSpPr>
          <p:cNvPr id="6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  <p:sp>
        <p:nvSpPr>
          <p:cNvPr id="7" name="Shape 978"/>
          <p:cNvSpPr/>
          <p:nvPr/>
        </p:nvSpPr>
        <p:spPr>
          <a:xfrm>
            <a:off x="576072" y="1319819"/>
            <a:ext cx="8555227" cy="1302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lang="en-US" sz="7800" dirty="0" smtClean="0"/>
              <a:t>Parallel Computing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967" name="Shape 967"/>
          <p:cNvSpPr/>
          <p:nvPr/>
        </p:nvSpPr>
        <p:spPr>
          <a:xfrm>
            <a:off x="2175894" y="1535674"/>
            <a:ext cx="8653011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dirty="0"/>
              <a:t>Parallel Computing</a:t>
            </a:r>
          </a:p>
        </p:txBody>
      </p:sp>
      <p:sp>
        <p:nvSpPr>
          <p:cNvPr id="968" name="Shape 968"/>
          <p:cNvSpPr/>
          <p:nvPr/>
        </p:nvSpPr>
        <p:spPr>
          <a:xfrm>
            <a:off x="3879672" y="3841210"/>
            <a:ext cx="5245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“embarrassingly parallel”</a:t>
            </a:r>
          </a:p>
        </p:txBody>
      </p:sp>
      <p:sp>
        <p:nvSpPr>
          <p:cNvPr id="969" name="Shape 969"/>
          <p:cNvSpPr/>
          <p:nvPr/>
        </p:nvSpPr>
        <p:spPr>
          <a:xfrm>
            <a:off x="4412995" y="4552950"/>
            <a:ext cx="41788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“pleasingly parallel”</a:t>
            </a:r>
          </a:p>
        </p:txBody>
      </p:sp>
      <p:sp>
        <p:nvSpPr>
          <p:cNvPr id="970" name="Shape 970"/>
          <p:cNvSpPr/>
          <p:nvPr/>
        </p:nvSpPr>
        <p:spPr>
          <a:xfrm>
            <a:off x="3654501" y="5264689"/>
            <a:ext cx="56957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high-throughput computing</a:t>
            </a:r>
          </a:p>
        </p:txBody>
      </p:sp>
      <p:sp>
        <p:nvSpPr>
          <p:cNvPr id="971" name="Shape 971"/>
          <p:cNvSpPr/>
          <p:nvPr/>
        </p:nvSpPr>
        <p:spPr>
          <a:xfrm>
            <a:off x="4565243" y="7351567"/>
            <a:ext cx="38743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message passing:</a:t>
            </a:r>
          </a:p>
        </p:txBody>
      </p:sp>
      <p:sp>
        <p:nvSpPr>
          <p:cNvPr id="972" name="Shape 972"/>
          <p:cNvSpPr/>
          <p:nvPr/>
        </p:nvSpPr>
        <p:spPr>
          <a:xfrm>
            <a:off x="4271025" y="8042749"/>
            <a:ext cx="446276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MPI, </a:t>
            </a:r>
            <a:r>
              <a:rPr lang="en-US" dirty="0" smtClean="0"/>
              <a:t>Spark, </a:t>
            </a:r>
            <a:r>
              <a:rPr dirty="0" err="1" smtClean="0"/>
              <a:t>OpenM</a:t>
            </a:r>
            <a:r>
              <a:rPr lang="en-US" dirty="0" err="1" smtClean="0"/>
              <a:t>P</a:t>
            </a:r>
            <a:endParaRPr dirty="0"/>
          </a:p>
        </p:txBody>
      </p:sp>
      <p:sp>
        <p:nvSpPr>
          <p:cNvPr id="973" name="Shape 973"/>
          <p:cNvSpPr/>
          <p:nvPr/>
        </p:nvSpPr>
        <p:spPr>
          <a:xfrm>
            <a:off x="2495425" y="3129470"/>
            <a:ext cx="801394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Multiple jobs working independently</a:t>
            </a:r>
          </a:p>
        </p:txBody>
      </p:sp>
      <p:sp>
        <p:nvSpPr>
          <p:cNvPr id="974" name="Shape 974"/>
          <p:cNvSpPr/>
          <p:nvPr/>
        </p:nvSpPr>
        <p:spPr>
          <a:xfrm>
            <a:off x="2062894" y="6655941"/>
            <a:ext cx="887901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 job communicating across nodes</a:t>
            </a:r>
          </a:p>
        </p:txBody>
      </p:sp>
      <p:sp>
        <p:nvSpPr>
          <p:cNvPr id="13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2" animBg="1" advAuto="0"/>
      <p:bldP spid="969" grpId="3" animBg="1" advAuto="0"/>
      <p:bldP spid="970" grpId="4" animBg="1" advAuto="0"/>
      <p:bldP spid="971" grpId="6" animBg="1" advAuto="0"/>
      <p:bldP spid="972" grpId="7" animBg="1" advAuto="0"/>
      <p:bldP spid="973" grpId="1" animBg="1" advAuto="0"/>
      <p:bldP spid="974" grpId="5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982" name="Shape 982"/>
          <p:cNvSpPr/>
          <p:nvPr/>
        </p:nvSpPr>
        <p:spPr>
          <a:xfrm>
            <a:off x="818036" y="2963591"/>
            <a:ext cx="8968802" cy="3180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rPr dirty="0"/>
              <a:t>: launch the Terminal </a:t>
            </a:r>
            <a:r>
              <a:rPr dirty="0" smtClean="0"/>
              <a:t>App</a:t>
            </a:r>
            <a:endParaRPr dirty="0"/>
          </a:p>
          <a:p>
            <a:pPr algn="l">
              <a:defRPr sz="4000"/>
            </a:pPr>
            <a:r>
              <a:rPr lang="en-US" dirty="0"/>
              <a:t> </a:t>
            </a:r>
            <a:r>
              <a:rPr lang="en-US" dirty="0" smtClean="0"/>
              <a:t>   </a:t>
            </a:r>
            <a:endParaRPr dirty="0"/>
          </a:p>
          <a:p>
            <a:pPr algn="l">
              <a:defRPr sz="40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rPr dirty="0"/>
              <a:t>: launch </a:t>
            </a:r>
            <a:r>
              <a:rPr lang="en-US" dirty="0" err="1" smtClean="0"/>
              <a:t>Git</a:t>
            </a:r>
            <a:r>
              <a:rPr lang="en-US" dirty="0" smtClean="0"/>
              <a:t> Bash</a:t>
            </a:r>
            <a:endParaRPr dirty="0"/>
          </a:p>
          <a:p>
            <a:pPr algn="l">
              <a:defRPr sz="4000"/>
            </a:pPr>
            <a:r>
              <a:rPr lang="en-US" dirty="0" smtClean="0"/>
              <a:t>    </a:t>
            </a:r>
          </a:p>
          <a:p>
            <a:pPr algn="l">
              <a:defRPr sz="4000"/>
            </a:pP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Linux </a:t>
            </a: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users</a:t>
            </a:r>
            <a:r>
              <a:rPr lang="en-US" dirty="0"/>
              <a:t>: launch the Terminal </a:t>
            </a:r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6" name="Shape 949"/>
          <p:cNvSpPr/>
          <p:nvPr/>
        </p:nvSpPr>
        <p:spPr>
          <a:xfrm>
            <a:off x="2697677" y="205422"/>
            <a:ext cx="760945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Logging </a:t>
            </a:r>
            <a:r>
              <a:rPr lang="en-US" sz="4800" dirty="0" smtClean="0"/>
              <a:t>in 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593459" y="351574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3460" y="2064758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85" name="Shape 9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593460" y="2064757"/>
            <a:ext cx="943008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400"/>
            </a:pP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lang="en-US" dirty="0"/>
              <a:t>quest.northwestern.edu</a:t>
            </a:r>
          </a:p>
        </p:txBody>
      </p:sp>
      <p:sp>
        <p:nvSpPr>
          <p:cNvPr id="8" name="Rectangle 7"/>
          <p:cNvSpPr/>
          <p:nvPr/>
        </p:nvSpPr>
        <p:spPr>
          <a:xfrm>
            <a:off x="593459" y="3509834"/>
            <a:ext cx="65024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3400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sz="3400" b="1" dirty="0" err="1" smtClean="0">
                <a:latin typeface="Courier"/>
                <a:ea typeface="Courier"/>
                <a:cs typeface="Courier"/>
                <a:sym typeface="Courier"/>
              </a:rPr>
              <a:t>pwd</a:t>
            </a:r>
            <a:endParaRPr lang="en-US" sz="3400" dirty="0"/>
          </a:p>
        </p:txBody>
      </p:sp>
      <p:sp>
        <p:nvSpPr>
          <p:cNvPr id="14" name="Rectangle 13"/>
          <p:cNvSpPr/>
          <p:nvPr/>
        </p:nvSpPr>
        <p:spPr>
          <a:xfrm>
            <a:off x="593460" y="1449203"/>
            <a:ext cx="82782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using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sh</a:t>
            </a:r>
            <a:r>
              <a:rPr lang="en-US" dirty="0" smtClean="0"/>
              <a:t>ell)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93460" y="2870913"/>
            <a:ext cx="449674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Print working directory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3459" y="496672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93459" y="4960818"/>
            <a:ext cx="65024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3400" b="1" dirty="0" smtClean="0">
                <a:latin typeface="Courier"/>
                <a:ea typeface="Courier"/>
                <a:cs typeface="Courier"/>
                <a:sym typeface="Courier"/>
              </a:rPr>
              <a:t>$groups</a:t>
            </a:r>
            <a:endParaRPr lang="en-US" sz="3400" dirty="0"/>
          </a:p>
        </p:txBody>
      </p:sp>
      <p:sp>
        <p:nvSpPr>
          <p:cNvPr id="20" name="Rectangle 19"/>
          <p:cNvSpPr/>
          <p:nvPr/>
        </p:nvSpPr>
        <p:spPr>
          <a:xfrm>
            <a:off x="593460" y="4321897"/>
            <a:ext cx="1208856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Names of your allocations (storage in /projects/&lt;</a:t>
            </a:r>
            <a:r>
              <a:rPr lang="en-US" dirty="0" err="1" smtClean="0"/>
              <a:t>allocationID</a:t>
            </a:r>
            <a:r>
              <a:rPr lang="en-US" dirty="0" smtClean="0"/>
              <a:t>&gt;)</a:t>
            </a:r>
            <a:endParaRPr lang="en-US" dirty="0"/>
          </a:p>
        </p:txBody>
      </p:sp>
      <p:sp>
        <p:nvSpPr>
          <p:cNvPr id="21" name="Shape 949"/>
          <p:cNvSpPr/>
          <p:nvPr/>
        </p:nvSpPr>
        <p:spPr>
          <a:xfrm>
            <a:off x="2697677" y="205422"/>
            <a:ext cx="760945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Logging </a:t>
            </a:r>
            <a:r>
              <a:rPr lang="en-US" sz="4800" dirty="0" smtClean="0"/>
              <a:t>in </a:t>
            </a:r>
            <a:endParaRPr sz="4800" dirty="0"/>
          </a:p>
        </p:txBody>
      </p:sp>
      <p:sp>
        <p:nvSpPr>
          <p:cNvPr id="22" name="Rectangle 21"/>
          <p:cNvSpPr/>
          <p:nvPr/>
        </p:nvSpPr>
        <p:spPr>
          <a:xfrm>
            <a:off x="593461" y="653880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65137" y="653880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$du -h ~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60" y="5918601"/>
            <a:ext cx="871424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Summarize </a:t>
            </a:r>
            <a:r>
              <a:rPr lang="en-US" b="1" dirty="0" smtClean="0"/>
              <a:t>d</a:t>
            </a:r>
            <a:r>
              <a:rPr lang="en-US" dirty="0" smtClean="0"/>
              <a:t>isk </a:t>
            </a:r>
            <a:r>
              <a:rPr lang="en-US" b="1" dirty="0" smtClean="0"/>
              <a:t>u</a:t>
            </a:r>
            <a:r>
              <a:rPr lang="en-US" dirty="0" smtClean="0"/>
              <a:t>sage in your home folder 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93459" y="811087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65135" y="811087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593458" y="7490675"/>
            <a:ext cx="1160606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Logout from Quest, return to “work-folder” in your computer</a:t>
            </a:r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593459" y="2173574"/>
            <a:ext cx="12401545" cy="15742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17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1739886" y="205422"/>
            <a:ext cx="952504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Software modules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93458" y="554312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5134" y="554312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avail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3457" y="4922925"/>
            <a:ext cx="916949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Check available software provided by modules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61" y="701522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7" y="701522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load </a:t>
            </a:r>
            <a:r>
              <a:rPr lang="en-US" sz="3400" b="1" dirty="0">
                <a:latin typeface="Courier"/>
                <a:ea typeface="Courier"/>
                <a:cs typeface="Courier"/>
              </a:rPr>
              <a:t>python/anaconda3.6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93460" y="6395026"/>
            <a:ext cx="522290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Load python/anaconda3.6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83665" y="2153855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$python</a:t>
            </a:r>
          </a:p>
          <a:p>
            <a:pPr algn="l">
              <a:buSzPct val="100000"/>
              <a:defRPr sz="3400"/>
            </a:pPr>
            <a:r>
              <a:rPr lang="en-US" sz="3400" dirty="0">
                <a:latin typeface="Courier"/>
                <a:ea typeface="Courier"/>
                <a:cs typeface="Courier"/>
              </a:rPr>
              <a:t>Python 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2.7.5</a:t>
            </a:r>
          </a:p>
          <a:p>
            <a:pPr algn="l">
              <a:buSzPct val="100000"/>
              <a:defRPr sz="3400"/>
            </a:pPr>
            <a:r>
              <a:rPr lang="en-US" sz="3400" dirty="0" smtClean="0">
                <a:latin typeface="Courier"/>
                <a:ea typeface="Courier"/>
                <a:cs typeface="Courier"/>
              </a:rPr>
              <a:t>&gt;&gt;&gt; </a:t>
            </a:r>
            <a:r>
              <a:rPr lang="en-US" sz="3400" b="1" dirty="0" smtClean="0">
                <a:latin typeface="Courier"/>
                <a:ea typeface="Courier"/>
                <a:cs typeface="Courier"/>
              </a:rPr>
              <a:t>exit() </a:t>
            </a:r>
            <a:endParaRPr lang="en-US" sz="3400" b="1" dirty="0">
              <a:latin typeface="Courier"/>
              <a:ea typeface="Courier"/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93457" y="1533656"/>
            <a:ext cx="258436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Start Python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83664" y="3879362"/>
            <a:ext cx="631935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It seems system has python 2.7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7242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18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1739886" y="205422"/>
            <a:ext cx="952504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Software modules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83665" y="542757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6939" y="542757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</a:t>
            </a: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unload 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python/anaconda3.6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83664" y="4807371"/>
            <a:ext cx="575510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Unload python/anaconda3.6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59" y="2173574"/>
            <a:ext cx="12401545" cy="15742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3665" y="2153855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$python</a:t>
            </a:r>
          </a:p>
          <a:p>
            <a:pPr algn="l">
              <a:buSzPct val="100000"/>
              <a:defRPr sz="3400"/>
            </a:pPr>
            <a:r>
              <a:rPr lang="en-US" sz="3400" dirty="0">
                <a:latin typeface="Courier"/>
                <a:ea typeface="Courier"/>
                <a:cs typeface="Courier"/>
              </a:rPr>
              <a:t>Python 3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.6.0 | Anaconda </a:t>
            </a:r>
            <a:r>
              <a:rPr lang="en-US" sz="3400" dirty="0">
                <a:latin typeface="Courier"/>
                <a:ea typeface="Courier"/>
                <a:cs typeface="Courier"/>
              </a:rPr>
              <a:t>4.3.0 (64-bit)|</a:t>
            </a:r>
            <a:endParaRPr lang="en-US" sz="3400" dirty="0" smtClean="0">
              <a:latin typeface="Courier"/>
              <a:ea typeface="Courier"/>
              <a:cs typeface="Courier"/>
            </a:endParaRPr>
          </a:p>
          <a:p>
            <a:pPr algn="l">
              <a:buSzPct val="100000"/>
              <a:defRPr sz="3400"/>
            </a:pPr>
            <a:r>
              <a:rPr lang="en-US" sz="3400" dirty="0" smtClean="0">
                <a:latin typeface="Courier"/>
                <a:ea typeface="Courier"/>
                <a:cs typeface="Courier"/>
              </a:rPr>
              <a:t>&gt;&gt;&gt; </a:t>
            </a:r>
            <a:r>
              <a:rPr lang="en-US" sz="3400" b="1" dirty="0" smtClean="0">
                <a:latin typeface="Courier"/>
                <a:ea typeface="Courier"/>
                <a:cs typeface="Courier"/>
              </a:rPr>
              <a:t>exit() </a:t>
            </a:r>
            <a:endParaRPr lang="en-US" sz="3400" b="1" dirty="0">
              <a:latin typeface="Courier"/>
              <a:ea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3457" y="1533656"/>
            <a:ext cx="331212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Start Python 3.6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83664" y="3879362"/>
            <a:ext cx="570861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Now python 3.6 can be used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03255" y="7118951"/>
            <a:ext cx="12401545" cy="15742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3461" y="7099232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$python</a:t>
            </a:r>
          </a:p>
          <a:p>
            <a:pPr algn="l">
              <a:buSzPct val="100000"/>
              <a:defRPr sz="3400"/>
            </a:pPr>
            <a:r>
              <a:rPr lang="en-US" sz="3400" dirty="0">
                <a:latin typeface="Courier"/>
                <a:ea typeface="Courier"/>
                <a:cs typeface="Courier"/>
              </a:rPr>
              <a:t>Python 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2.7.5</a:t>
            </a:r>
          </a:p>
          <a:p>
            <a:pPr algn="l">
              <a:buSzPct val="100000"/>
              <a:defRPr sz="3400"/>
            </a:pPr>
            <a:r>
              <a:rPr lang="en-US" sz="3400" dirty="0" smtClean="0">
                <a:latin typeface="Courier"/>
                <a:ea typeface="Courier"/>
                <a:cs typeface="Courier"/>
              </a:rPr>
              <a:t>&gt;&gt;&gt; </a:t>
            </a:r>
            <a:r>
              <a:rPr lang="en-US" sz="3400" b="1" dirty="0" smtClean="0">
                <a:latin typeface="Courier"/>
                <a:ea typeface="Courier"/>
                <a:cs typeface="Courier"/>
              </a:rPr>
              <a:t>exit() </a:t>
            </a:r>
            <a:endParaRPr lang="en-US" sz="3400" b="1" dirty="0">
              <a:latin typeface="Courier"/>
              <a:ea typeface="Courier"/>
              <a:cs typeface="Courier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3253" y="6479033"/>
            <a:ext cx="377058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Start Python again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6871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>
          <a:xfrm>
            <a:off x="11985791" y="9233792"/>
            <a:ext cx="368769" cy="352001"/>
          </a:xfrm>
        </p:spPr>
        <p:txBody>
          <a:bodyPr/>
          <a:lstStyle/>
          <a:p>
            <a:fld id="{86CB4B4D-7CA3-9044-876B-883B54F8677D}" type="slidenum">
              <a:rPr lang="en-US" smtClean="0"/>
              <a:t>19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5370" y="1379000"/>
            <a:ext cx="556274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/>
              <a:t>C</a:t>
            </a:r>
            <a:r>
              <a:rPr lang="en-US" sz="3400" dirty="0" smtClean="0"/>
              <a:t>lone </a:t>
            </a:r>
            <a:r>
              <a:rPr lang="en-US" sz="3400" dirty="0"/>
              <a:t>the GitHub </a:t>
            </a:r>
            <a:r>
              <a:rPr lang="en-US" sz="3400" dirty="0" smtClean="0"/>
              <a:t>repository</a:t>
            </a:r>
            <a:endParaRPr lang="en-US" sz="3400" dirty="0"/>
          </a:p>
        </p:txBody>
      </p:sp>
      <p:sp>
        <p:nvSpPr>
          <p:cNvPr id="13" name="Shape 949"/>
          <p:cNvSpPr/>
          <p:nvPr/>
        </p:nvSpPr>
        <p:spPr>
          <a:xfrm>
            <a:off x="1654133" y="205422"/>
            <a:ext cx="969656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Clone GitHub repo</a:t>
            </a:r>
            <a:endParaRPr sz="4800" dirty="0"/>
          </a:p>
        </p:txBody>
      </p:sp>
      <p:sp>
        <p:nvSpPr>
          <p:cNvPr id="21" name="Rectangle 20"/>
          <p:cNvSpPr/>
          <p:nvPr/>
        </p:nvSpPr>
        <p:spPr>
          <a:xfrm>
            <a:off x="588695" y="2033463"/>
            <a:ext cx="12416105" cy="166199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60371" y="2033463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git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clone </a:t>
            </a:r>
            <a:r>
              <a:rPr lang="en-US" dirty="0">
                <a:latin typeface="Courier"/>
                <a:ea typeface="Helvetica"/>
                <a:cs typeface="Helvetica"/>
                <a:sym typeface="Helvetica"/>
              </a:rPr>
              <a:t>https://github.com/nuitrcs/intro-quest-ciera-workshop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88693" y="457664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60369" y="457664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88692" y="3956441"/>
            <a:ext cx="66046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C</a:t>
            </a:r>
            <a:r>
              <a:rPr lang="en-US" dirty="0" smtClean="0"/>
              <a:t>hange </a:t>
            </a:r>
            <a:r>
              <a:rPr lang="en-US" b="1" dirty="0" smtClean="0"/>
              <a:t>d</a:t>
            </a:r>
            <a:r>
              <a:rPr lang="en-US" dirty="0" smtClean="0"/>
              <a:t>irectory to cloned folder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83927" y="617208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55603" y="617208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83926" y="5551886"/>
            <a:ext cx="776847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in the cloned folder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83926" y="766882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55602" y="7668822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../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83925" y="7048623"/>
            <a:ext cx="728596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Change directory to the parent folder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5243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</a:t>
            </a:fld>
            <a:endParaRPr lang="en-US"/>
          </a:p>
        </p:txBody>
      </p:sp>
      <p:sp>
        <p:nvSpPr>
          <p:cNvPr id="6" name="Shape 949"/>
          <p:cNvSpPr/>
          <p:nvPr/>
        </p:nvSpPr>
        <p:spPr>
          <a:xfrm>
            <a:off x="3558385" y="852419"/>
            <a:ext cx="5618526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7900" dirty="0" smtClean="0"/>
              <a:t>Learn About</a:t>
            </a:r>
            <a:endParaRPr sz="7900" dirty="0"/>
          </a:p>
        </p:txBody>
      </p:sp>
      <p:sp>
        <p:nvSpPr>
          <p:cNvPr id="7" name="Excels at high-throughput job submissions (more/faster)…"/>
          <p:cNvSpPr txBox="1">
            <a:spLocks noGrp="1"/>
          </p:cNvSpPr>
          <p:nvPr>
            <p:ph type="body" idx="1"/>
          </p:nvPr>
        </p:nvSpPr>
        <p:spPr>
          <a:xfrm>
            <a:off x="1052522" y="2371958"/>
            <a:ext cx="11117653" cy="6184900"/>
          </a:xfrm>
          <a:prstGeom prst="rect">
            <a:avLst/>
          </a:prstGeom>
        </p:spPr>
        <p:txBody>
          <a:bodyPr lIns="50800" tIns="50800" rIns="50800" bIns="50800" anchor="ctr">
            <a:normAutofit/>
          </a:bodyPr>
          <a:lstStyle/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Quest System Architecture </a:t>
            </a:r>
            <a:endParaRPr lang="en-US" sz="4000" dirty="0"/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Job Scheduler &amp; Software</a:t>
            </a:r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Parallel Computing</a:t>
            </a:r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Getting Started: Logging in</a:t>
            </a:r>
            <a:r>
              <a:rPr lang="en-US" sz="4000" dirty="0"/>
              <a:t>, </a:t>
            </a:r>
            <a:r>
              <a:rPr lang="en-US" sz="4000" dirty="0" smtClean="0"/>
              <a:t>file </a:t>
            </a:r>
            <a:r>
              <a:rPr lang="en-US" sz="4000" dirty="0"/>
              <a:t>transfers, </a:t>
            </a:r>
            <a:r>
              <a:rPr lang="en-US" sz="4000" dirty="0" smtClean="0"/>
              <a:t>batch 								&amp; interactive job submission </a:t>
            </a:r>
          </a:p>
        </p:txBody>
      </p:sp>
    </p:spTree>
    <p:extLst>
      <p:ext uri="{BB962C8B-B14F-4D97-AF65-F5344CB8AC3E}">
        <p14:creationId xmlns:p14="http://schemas.microsoft.com/office/powerpoint/2010/main" val="36777043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Shape 9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991" name="Shape 991"/>
          <p:cNvSpPr/>
          <p:nvPr/>
        </p:nvSpPr>
        <p:spPr>
          <a:xfrm>
            <a:off x="684753" y="1365088"/>
            <a:ext cx="11635295" cy="7427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/>
            </a:pPr>
            <a:r>
              <a:rPr dirty="0"/>
              <a:t>To connect to Quest, start </a:t>
            </a:r>
            <a:r>
              <a:rPr dirty="0" err="1"/>
              <a:t>Cyberduck</a:t>
            </a:r>
            <a:r>
              <a:rPr dirty="0"/>
              <a:t> and then </a:t>
            </a:r>
            <a:r>
              <a:rPr dirty="0" smtClean="0"/>
              <a:t>:</a:t>
            </a:r>
            <a:endParaRPr lang="en-US" dirty="0" smtClean="0"/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1)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Open Connection</a:t>
            </a:r>
            <a:r>
              <a:rPr dirty="0"/>
              <a:t> in the upper left of the </a:t>
            </a:r>
            <a:r>
              <a:rPr dirty="0" err="1"/>
              <a:t>Cyberduck</a:t>
            </a:r>
            <a:r>
              <a:rPr dirty="0"/>
              <a:t> window</a:t>
            </a:r>
          </a:p>
          <a:p>
            <a:pPr algn="l">
              <a:defRPr sz="2800"/>
            </a:pPr>
            <a:r>
              <a:rPr dirty="0"/>
              <a:t>At the top of the Open Connection window that appears, Select SFTP (SSH File Transfer Protocol) from the drop-down menu.</a:t>
            </a:r>
          </a:p>
          <a:p>
            <a:pPr algn="l">
              <a:defRPr sz="2800"/>
            </a:pPr>
            <a:endParaRPr dirty="0" smtClean="0"/>
          </a:p>
          <a:p>
            <a:pPr algn="l">
              <a:defRPr sz="2800"/>
            </a:pPr>
            <a:r>
              <a:rPr dirty="0" smtClean="0"/>
              <a:t>2</a:t>
            </a:r>
            <a:r>
              <a:rPr dirty="0"/>
              <a:t>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quest.it.northwestern.edu</a:t>
            </a:r>
            <a:r>
              <a:rPr dirty="0"/>
              <a:t> for server specification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3)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your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NetID</a:t>
            </a:r>
            <a:r>
              <a:rPr dirty="0"/>
              <a:t> in the Username: box and </a:t>
            </a:r>
            <a:r>
              <a:rPr u="sng" dirty="0"/>
              <a:t>leave the Password: box empty</a:t>
            </a:r>
            <a:r>
              <a:rPr dirty="0"/>
              <a:t> to prevent your </a:t>
            </a:r>
            <a:r>
              <a:rPr dirty="0" err="1"/>
              <a:t>NetID</a:t>
            </a:r>
            <a:r>
              <a:rPr dirty="0"/>
              <a:t> password from being saved in a file on your personal computer. Public Key Authentication is not supported.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4)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Connect</a:t>
            </a:r>
            <a:r>
              <a:rPr dirty="0"/>
              <a:t>. You will see a Login failed window.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5)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your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NetID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 password</a:t>
            </a:r>
            <a:r>
              <a:rPr dirty="0"/>
              <a:t> in the Password: field.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6)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Login.​</a:t>
            </a:r>
          </a:p>
        </p:txBody>
      </p:sp>
      <p:sp>
        <p:nvSpPr>
          <p:cNvPr id="5" name="Shape 949"/>
          <p:cNvSpPr/>
          <p:nvPr/>
        </p:nvSpPr>
        <p:spPr>
          <a:xfrm>
            <a:off x="2425167" y="205422"/>
            <a:ext cx="815447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File </a:t>
            </a:r>
            <a:r>
              <a:rPr lang="en-US" sz="4800" dirty="0" smtClean="0"/>
              <a:t>transfers</a:t>
            </a:r>
            <a:endParaRPr lang="en-US"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Shape 99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994" name="Shape 994"/>
          <p:cNvSpPr/>
          <p:nvPr/>
        </p:nvSpPr>
        <p:spPr>
          <a:xfrm>
            <a:off x="2406054" y="210312"/>
            <a:ext cx="876842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sz="4800" dirty="0" err="1"/>
              <a:t>Cyberduck</a:t>
            </a:r>
            <a:endParaRPr sz="4800" dirty="0"/>
          </a:p>
        </p:txBody>
      </p:sp>
      <p:sp>
        <p:nvSpPr>
          <p:cNvPr id="995" name="Shape 995"/>
          <p:cNvSpPr/>
          <p:nvPr/>
        </p:nvSpPr>
        <p:spPr>
          <a:xfrm>
            <a:off x="684753" y="1805651"/>
            <a:ext cx="12315281" cy="1887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sz="3200" u="sng"/>
            </a:pPr>
            <a:r>
              <a:rPr dirty="0" smtClean="0"/>
              <a:t>On your local machine</a:t>
            </a:r>
            <a:endParaRPr lang="en-US" dirty="0" smtClean="0"/>
          </a:p>
          <a:p>
            <a:pPr algn="l">
              <a:defRPr sz="2800"/>
            </a:pPr>
            <a:r>
              <a:rPr dirty="0" smtClean="0"/>
              <a:t>Drag </a:t>
            </a:r>
            <a:r>
              <a:rPr lang="en-US" dirty="0" smtClean="0"/>
              <a:t>"</a:t>
            </a:r>
            <a:r>
              <a:rPr dirty="0" smtClean="0"/>
              <a:t>intro</a:t>
            </a:r>
            <a:r>
              <a:rPr lang="en-US" dirty="0" smtClean="0"/>
              <a:t>-quest-</a:t>
            </a:r>
            <a:r>
              <a:rPr lang="en-US" dirty="0" err="1" smtClean="0"/>
              <a:t>ciera</a:t>
            </a:r>
            <a:r>
              <a:rPr lang="en-US" dirty="0" smtClean="0"/>
              <a:t>-workshop” folder</a:t>
            </a:r>
            <a:r>
              <a:rPr dirty="0" smtClean="0"/>
              <a:t> into </a:t>
            </a:r>
            <a:r>
              <a:rPr dirty="0" smtClean="0"/>
              <a:t>your</a:t>
            </a:r>
            <a:r>
              <a:rPr lang="en-US" dirty="0" smtClean="0"/>
              <a:t> Quest</a:t>
            </a:r>
            <a:r>
              <a:rPr dirty="0" smtClean="0"/>
              <a:t> </a:t>
            </a:r>
            <a:r>
              <a:rPr dirty="0" smtClean="0"/>
              <a:t>home </a:t>
            </a:r>
            <a:r>
              <a:rPr dirty="0" smtClean="0"/>
              <a:t>directory </a:t>
            </a:r>
            <a:r>
              <a:rPr dirty="0" smtClean="0"/>
              <a:t>in </a:t>
            </a:r>
            <a:r>
              <a:rPr dirty="0" err="1" smtClean="0"/>
              <a:t>Cyberduck</a:t>
            </a:r>
            <a:endParaRPr dirty="0" smtClean="0"/>
          </a:p>
          <a:p>
            <a:pPr algn="l">
              <a:defRPr sz="2800"/>
            </a:pPr>
            <a:endParaRPr dirty="0"/>
          </a:p>
        </p:txBody>
      </p:sp>
      <p:sp>
        <p:nvSpPr>
          <p:cNvPr id="9" name="Rectangle 8"/>
          <p:cNvSpPr/>
          <p:nvPr/>
        </p:nvSpPr>
        <p:spPr>
          <a:xfrm>
            <a:off x="593461" y="409571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93461" y="4095715"/>
            <a:ext cx="943008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400"/>
            </a:pP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lang="en-US" dirty="0">
                <a:latin typeface="Courier"/>
              </a:rPr>
              <a:t>quest.northwestern.edu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93461" y="3480161"/>
            <a:ext cx="1113958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using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sh</a:t>
            </a:r>
            <a:r>
              <a:rPr lang="en-US" dirty="0" smtClean="0"/>
              <a:t>ell) from </a:t>
            </a:r>
            <a:r>
              <a:rPr lang="en-US" dirty="0" err="1" smtClean="0"/>
              <a:t>Git</a:t>
            </a:r>
            <a:r>
              <a:rPr lang="en-US" dirty="0" smtClean="0"/>
              <a:t> Bash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3461" y="679650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7" y="6796501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60" y="6176302"/>
            <a:ext cx="662873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C</a:t>
            </a:r>
            <a:r>
              <a:rPr lang="en-US" dirty="0" smtClean="0"/>
              <a:t>hange </a:t>
            </a:r>
            <a:r>
              <a:rPr lang="en-US" b="1" dirty="0" smtClean="0"/>
              <a:t>d</a:t>
            </a:r>
            <a:r>
              <a:rPr lang="en-US" dirty="0" smtClean="0"/>
              <a:t>irectory to </a:t>
            </a:r>
            <a:r>
              <a:rPr lang="en-US" dirty="0" smtClean="0"/>
              <a:t>copied</a:t>
            </a:r>
            <a:r>
              <a:rPr lang="en-US" dirty="0" smtClean="0"/>
              <a:t> </a:t>
            </a:r>
            <a:r>
              <a:rPr lang="en-US" dirty="0" smtClean="0"/>
              <a:t>folder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88695" y="814905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0371" y="814905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88694" y="7528855"/>
            <a:ext cx="1091837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in </a:t>
            </a:r>
            <a:r>
              <a:rPr lang="en-US" dirty="0" smtClean="0"/>
              <a:t>intro-quest-</a:t>
            </a:r>
            <a:r>
              <a:rPr lang="en-US" dirty="0" err="1" smtClean="0"/>
              <a:t>ciera</a:t>
            </a:r>
            <a:r>
              <a:rPr lang="en-US" dirty="0" smtClean="0"/>
              <a:t>-workshop folder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12505" y="5438649"/>
            <a:ext cx="1238752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84181" y="5438649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12504" y="4818450"/>
            <a:ext cx="757611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in the home folder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16317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22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81481" y="210312"/>
            <a:ext cx="681757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sftp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93461" y="226682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5137" y="2266826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3460" y="1646627"/>
            <a:ext cx="857638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Logout from Quest, return to your computer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60" y="659881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6" y="659881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sftp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&gt;@quest.northwestern.edu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59" y="5978615"/>
            <a:ext cx="1106905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with 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f</a:t>
            </a:r>
            <a:r>
              <a:rPr lang="en-US" dirty="0" smtClean="0"/>
              <a:t>ile </a:t>
            </a:r>
            <a:r>
              <a:rPr lang="en-US" b="1" dirty="0" smtClean="0"/>
              <a:t>t</a:t>
            </a:r>
            <a:r>
              <a:rPr lang="en-US" dirty="0" smtClean="0"/>
              <a:t>ransfer </a:t>
            </a:r>
            <a:r>
              <a:rPr lang="en-US" b="1" dirty="0" smtClean="0"/>
              <a:t>p</a:t>
            </a:r>
            <a:r>
              <a:rPr lang="en-US" dirty="0" smtClean="0"/>
              <a:t>rotocol (</a:t>
            </a:r>
            <a:r>
              <a:rPr lang="en-US" b="1" dirty="0" err="1" smtClean="0"/>
              <a:t>sftp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93458" y="367443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65134" y="3679077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rm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-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Rf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57" y="3058878"/>
            <a:ext cx="1065548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R</a:t>
            </a:r>
            <a:r>
              <a:rPr lang="en-US" dirty="0" smtClean="0"/>
              <a:t>e</a:t>
            </a:r>
            <a:r>
              <a:rPr lang="en-US" b="1" dirty="0" smtClean="0"/>
              <a:t>m</a:t>
            </a:r>
            <a:r>
              <a:rPr lang="en-US" dirty="0" smtClean="0"/>
              <a:t>ove (i.e. delete) cloned folder from your computer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93457" y="511482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65133" y="511482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593456" y="4494626"/>
            <a:ext cx="992932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to see if the folder is removed 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93459" y="800323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65135" y="8007878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get -r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93458" y="7387679"/>
            <a:ext cx="1213024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Download</a:t>
            </a:r>
            <a:r>
              <a:rPr lang="en-US" dirty="0" smtClean="0"/>
              <a:t> intro-quest-</a:t>
            </a:r>
            <a:r>
              <a:rPr lang="en-US" dirty="0" err="1" smtClean="0"/>
              <a:t>ciera</a:t>
            </a:r>
            <a:r>
              <a:rPr lang="en-US" dirty="0" smtClean="0"/>
              <a:t>-workshop folder to your computer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8105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23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81481" y="210312"/>
            <a:ext cx="681757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sftp</a:t>
            </a:r>
            <a:endParaRPr sz="4800" dirty="0"/>
          </a:p>
        </p:txBody>
      </p:sp>
      <p:sp>
        <p:nvSpPr>
          <p:cNvPr id="9" name="Rectangle 8"/>
          <p:cNvSpPr/>
          <p:nvPr/>
        </p:nvSpPr>
        <p:spPr>
          <a:xfrm>
            <a:off x="593458" y="205039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4" y="2055040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57" y="1434841"/>
            <a:ext cx="541847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on Quest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3457" y="3545819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3" y="3550465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lls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56" y="2930266"/>
            <a:ext cx="951414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ocally</a:t>
            </a:r>
            <a:r>
              <a:rPr lang="en-US" b="1" dirty="0" smtClean="0"/>
              <a:t> 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(i.e. in your computer) 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57" y="5036598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65133" y="5041244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3456" y="4421045"/>
            <a:ext cx="852028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/>
              <a:t>C</a:t>
            </a:r>
            <a:r>
              <a:rPr lang="en-US" dirty="0"/>
              <a:t>hange </a:t>
            </a:r>
            <a:r>
              <a:rPr lang="en-US" b="1" dirty="0"/>
              <a:t>d</a:t>
            </a:r>
            <a:r>
              <a:rPr lang="en-US" dirty="0"/>
              <a:t>irectory to cloned </a:t>
            </a:r>
            <a:r>
              <a:rPr lang="en-US" dirty="0" smtClean="0"/>
              <a:t>folder on Quest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93456" y="642213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65132" y="642678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rm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93455" y="5806583"/>
            <a:ext cx="835036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R</a:t>
            </a:r>
            <a:r>
              <a:rPr lang="en-US" dirty="0" smtClean="0"/>
              <a:t>e</a:t>
            </a:r>
            <a:r>
              <a:rPr lang="en-US" b="1" dirty="0" smtClean="0"/>
              <a:t>m</a:t>
            </a:r>
            <a:r>
              <a:rPr lang="en-US" dirty="0" smtClean="0"/>
              <a:t>ove “submit_generic.sh” file on Quest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593456" y="784720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5132" y="7851847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593455" y="7231648"/>
            <a:ext cx="541847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on Quest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39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24</a:t>
            </a:fld>
            <a:endParaRPr lang="en-US"/>
          </a:p>
        </p:txBody>
      </p:sp>
      <p:sp>
        <p:nvSpPr>
          <p:cNvPr id="11" name="Shape 994"/>
          <p:cNvSpPr/>
          <p:nvPr/>
        </p:nvSpPr>
        <p:spPr>
          <a:xfrm>
            <a:off x="3381481" y="210312"/>
            <a:ext cx="681757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sftp</a:t>
            </a:r>
            <a:endParaRPr sz="4800" dirty="0"/>
          </a:p>
        </p:txBody>
      </p:sp>
      <p:sp>
        <p:nvSpPr>
          <p:cNvPr id="12" name="Rectangle 11"/>
          <p:cNvSpPr/>
          <p:nvPr/>
        </p:nvSpPr>
        <p:spPr>
          <a:xfrm>
            <a:off x="593458" y="330911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4" y="3313761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put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57" y="2693562"/>
            <a:ext cx="711444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Upload submit_generic.sh to Quest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3458" y="489153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5134" y="489618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3457" y="4275983"/>
            <a:ext cx="66046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on Quest again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3458" y="637865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65134" y="638330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quit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93457" y="5763103"/>
            <a:ext cx="1255023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Quit</a:t>
            </a:r>
            <a:r>
              <a:rPr lang="en-US" dirty="0" smtClean="0"/>
              <a:t> </a:t>
            </a:r>
            <a:r>
              <a:rPr lang="en-US" dirty="0" err="1" smtClean="0"/>
              <a:t>sftp</a:t>
            </a:r>
            <a:r>
              <a:rPr lang="en-US" dirty="0" smtClean="0"/>
              <a:t>, return to intro-quest-</a:t>
            </a:r>
            <a:r>
              <a:rPr lang="en-US" dirty="0" err="1" smtClean="0"/>
              <a:t>ciera</a:t>
            </a:r>
            <a:r>
              <a:rPr lang="en-US" dirty="0" smtClean="0"/>
              <a:t>-workshop on your computer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61" y="189538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65137" y="1900029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lcd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3460" y="1275184"/>
            <a:ext cx="111604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/>
              <a:t>C</a:t>
            </a:r>
            <a:r>
              <a:rPr lang="en-US" dirty="0"/>
              <a:t>hange </a:t>
            </a:r>
            <a:r>
              <a:rPr lang="en-US" b="1" dirty="0"/>
              <a:t>d</a:t>
            </a:r>
            <a:r>
              <a:rPr lang="en-US" dirty="0"/>
              <a:t>irectory to cloned </a:t>
            </a:r>
            <a:r>
              <a:rPr lang="en-US" dirty="0" smtClean="0"/>
              <a:t>folder on your local computer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93461" y="793455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65137" y="7939201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pwd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93460" y="7319002"/>
            <a:ext cx="461857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Print working directory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125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25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99113" y="210312"/>
            <a:ext cx="678230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scp</a:t>
            </a:r>
            <a:endParaRPr sz="4800" dirty="0"/>
          </a:p>
        </p:txBody>
      </p:sp>
      <p:sp>
        <p:nvSpPr>
          <p:cNvPr id="18" name="Rectangle 17"/>
          <p:cNvSpPr/>
          <p:nvPr/>
        </p:nvSpPr>
        <p:spPr>
          <a:xfrm>
            <a:off x="593458" y="309182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65134" y="3096473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rm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93457" y="2476274"/>
            <a:ext cx="1036373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R</a:t>
            </a:r>
            <a:r>
              <a:rPr lang="en-US" dirty="0" smtClean="0"/>
              <a:t>e</a:t>
            </a:r>
            <a:r>
              <a:rPr lang="en-US" b="1" dirty="0" smtClean="0"/>
              <a:t>m</a:t>
            </a:r>
            <a:r>
              <a:rPr lang="en-US" dirty="0" smtClean="0"/>
              <a:t>ove </a:t>
            </a:r>
            <a:r>
              <a:rPr lang="en-US" dirty="0" smtClean="0"/>
              <a:t>“submit_generic.sh</a:t>
            </a:r>
            <a:r>
              <a:rPr lang="en-US" dirty="0" smtClean="0"/>
              <a:t>” file </a:t>
            </a:r>
            <a:r>
              <a:rPr lang="en-US" dirty="0" smtClean="0"/>
              <a:t>from </a:t>
            </a:r>
            <a:r>
              <a:rPr lang="en-US" dirty="0" smtClean="0"/>
              <a:t>your computer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93458" y="448088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65134" y="4485528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93457" y="3865329"/>
            <a:ext cx="914705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in intro-quest-</a:t>
            </a:r>
            <a:r>
              <a:rPr lang="en-US" dirty="0" err="1" smtClean="0"/>
              <a:t>ciera</a:t>
            </a:r>
            <a:r>
              <a:rPr lang="en-US" dirty="0" smtClean="0"/>
              <a:t>-workshop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58" y="5880528"/>
            <a:ext cx="12411342" cy="166199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65133" y="5880528"/>
            <a:ext cx="12267194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scp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&gt;@quest.northwestern.edu:~/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-workshop/submit_generic.sh ./submit_generic.sh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3456" y="5260329"/>
            <a:ext cx="1198918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c</a:t>
            </a:r>
            <a:r>
              <a:rPr lang="en-US" dirty="0" smtClean="0"/>
              <a:t>o</a:t>
            </a:r>
            <a:r>
              <a:rPr lang="en-US" b="1" dirty="0" smtClean="0"/>
              <a:t>p</a:t>
            </a:r>
            <a:r>
              <a:rPr lang="en-US" dirty="0" smtClean="0"/>
              <a:t>y submit_generic.sh </a:t>
            </a:r>
            <a:r>
              <a:rPr lang="en-US" dirty="0" smtClean="0"/>
              <a:t>from</a:t>
            </a:r>
            <a:r>
              <a:rPr lang="en-US" dirty="0" smtClean="0"/>
              <a:t> </a:t>
            </a:r>
            <a:r>
              <a:rPr lang="en-US" dirty="0" smtClean="0"/>
              <a:t>Quest </a:t>
            </a:r>
            <a:r>
              <a:rPr lang="en-US" dirty="0" smtClean="0"/>
              <a:t>to</a:t>
            </a:r>
            <a:r>
              <a:rPr lang="en-US" dirty="0" smtClean="0"/>
              <a:t> </a:t>
            </a:r>
            <a:r>
              <a:rPr lang="en-US" dirty="0" smtClean="0"/>
              <a:t>your computer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93460" y="1275184"/>
            <a:ext cx="12471684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</a:t>
            </a:r>
            <a:r>
              <a:rPr lang="en-US" dirty="0" smtClean="0"/>
              <a:t>ange directory </a:t>
            </a:r>
            <a:r>
              <a:rPr lang="en-US" dirty="0"/>
              <a:t>to </a:t>
            </a:r>
            <a:r>
              <a:rPr lang="en-US" dirty="0" smtClean="0"/>
              <a:t>“intro-quest-</a:t>
            </a:r>
            <a:r>
              <a:rPr lang="en-US" dirty="0" err="1" smtClean="0"/>
              <a:t>ciera</a:t>
            </a:r>
            <a:r>
              <a:rPr lang="en-US" dirty="0" smtClean="0"/>
              <a:t>-workshop” </a:t>
            </a:r>
            <a:r>
              <a:rPr lang="en-US" dirty="0" smtClean="0"/>
              <a:t>folder on your </a:t>
            </a:r>
            <a:endParaRPr lang="en-US" dirty="0" smtClean="0"/>
          </a:p>
          <a:p>
            <a:pPr algn="l">
              <a:buSzPct val="100000"/>
              <a:defRPr sz="3400"/>
            </a:pPr>
            <a:r>
              <a:rPr lang="en-US" dirty="0" smtClean="0"/>
              <a:t>local computer if you are not already there.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93461" y="829431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65137" y="8298959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593460" y="7678760"/>
            <a:ext cx="114281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</a:t>
            </a:r>
            <a:r>
              <a:rPr lang="en-US" dirty="0" smtClean="0"/>
              <a:t>files in </a:t>
            </a:r>
            <a:r>
              <a:rPr lang="en-US" dirty="0" smtClean="0"/>
              <a:t>intro-quest-</a:t>
            </a:r>
            <a:r>
              <a:rPr lang="en-US" dirty="0" err="1" smtClean="0"/>
              <a:t>ciera</a:t>
            </a:r>
            <a:r>
              <a:rPr lang="en-US" dirty="0" smtClean="0"/>
              <a:t>-workshop on your computer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3638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#!/bin/bash…"/>
          <p:cNvSpPr txBox="1">
            <a:spLocks/>
          </p:cNvSpPr>
          <p:nvPr/>
        </p:nvSpPr>
        <p:spPr>
          <a:xfrm>
            <a:off x="579988" y="2984263"/>
            <a:ext cx="12225401" cy="56115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l" defTabSz="420623" hangingPunct="1">
              <a:spcBef>
                <a:spcPts val="0"/>
              </a:spcBef>
              <a:defRPr sz="3036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2800" dirty="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7" name="Shape 9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999" name="Shape 999"/>
          <p:cNvSpPr/>
          <p:nvPr/>
        </p:nvSpPr>
        <p:spPr>
          <a:xfrm>
            <a:off x="594360" y="2984263"/>
            <a:ext cx="12211029" cy="5519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lang="en-US" dirty="0"/>
              <a:t> </a:t>
            </a:r>
            <a:r>
              <a:rPr lang="en-US" dirty="0" smtClean="0"/>
              <a:t>--account</a:t>
            </a:r>
            <a:r>
              <a:rPr lang="en-US" dirty="0"/>
              <a:t>=</a:t>
            </a:r>
            <a:r>
              <a:rPr dirty="0" smtClean="0"/>
              <a:t>&lt;</a:t>
            </a:r>
            <a:r>
              <a:rPr dirty="0" err="1" smtClean="0"/>
              <a:t>allocationID</a:t>
            </a:r>
            <a:r>
              <a:rPr dirty="0"/>
              <a:t>&gt; ## &lt;-- EDIT THIS TO BE YOUR ALLOCATION 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lang="en-US" dirty="0"/>
              <a:t> </a:t>
            </a:r>
            <a:r>
              <a:rPr lang="en-US" dirty="0" smtClean="0"/>
              <a:t>--partition</a:t>
            </a:r>
            <a:r>
              <a:rPr lang="en-US" dirty="0"/>
              <a:t>=</a:t>
            </a:r>
            <a:r>
              <a:rPr dirty="0" smtClean="0"/>
              <a:t>&lt;</a:t>
            </a:r>
            <a:r>
              <a:rPr dirty="0" err="1" smtClean="0"/>
              <a:t>queue_type</a:t>
            </a:r>
            <a:r>
              <a:rPr dirty="0"/>
              <a:t>&gt; </a:t>
            </a:r>
            <a:r>
              <a:rPr dirty="0" smtClean="0"/>
              <a:t>## </a:t>
            </a:r>
            <a:r>
              <a:rPr dirty="0"/>
              <a:t>&lt;-- EDIT THIS TO BE YOUR QUEUE NAME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nodes=1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</a:t>
            </a:r>
            <a:r>
              <a:rPr lang="en-US" dirty="0" err="1" smtClean="0"/>
              <a:t>ntasks</a:t>
            </a:r>
            <a:r>
              <a:rPr lang="en-US" dirty="0" smtClean="0"/>
              <a:t>-per-node=1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time=00:10:00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#SBATCH --</a:t>
            </a:r>
            <a:r>
              <a:rPr lang="en-US" dirty="0" smtClean="0"/>
              <a:t>mem-per-</a:t>
            </a:r>
            <a:r>
              <a:rPr lang="en-US" dirty="0" err="1" smtClean="0"/>
              <a:t>cpu</a:t>
            </a:r>
            <a:r>
              <a:rPr lang="en-US" dirty="0" smtClean="0"/>
              <a:t>=1G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--job-name=</a:t>
            </a:r>
            <a:r>
              <a:rPr dirty="0" err="1" smtClean="0"/>
              <a:t>sample_job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--output=</a:t>
            </a:r>
            <a:r>
              <a:rPr dirty="0" err="1" smtClean="0"/>
              <a:t>outlog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--error=</a:t>
            </a:r>
            <a:r>
              <a:rPr dirty="0" err="1" smtClean="0"/>
              <a:t>errlog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m</a:t>
            </a:r>
            <a:r>
              <a:rPr lang="en-US" dirty="0" smtClean="0"/>
              <a:t>odule </a:t>
            </a:r>
            <a:r>
              <a:rPr lang="en-US" dirty="0"/>
              <a:t>purge all       ## Unload existing modules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module </a:t>
            </a:r>
            <a:r>
              <a:rPr dirty="0"/>
              <a:t>load python     ## Load necessary modules (</a:t>
            </a:r>
            <a:r>
              <a:rPr dirty="0" smtClean="0"/>
              <a:t>software</a:t>
            </a:r>
            <a:r>
              <a:rPr lang="en-US" dirty="0" smtClean="0"/>
              <a:t>, </a:t>
            </a:r>
            <a:r>
              <a:rPr dirty="0" smtClean="0"/>
              <a:t>libraries</a:t>
            </a:r>
            <a:r>
              <a:rPr dirty="0"/>
              <a:t>)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bash </a:t>
            </a:r>
            <a:r>
              <a:rPr lang="en-US" dirty="0" err="1" smtClean="0"/>
              <a:t>whereami</a:t>
            </a:r>
            <a:r>
              <a:rPr lang="en-US" dirty="0" smtClean="0"/>
              <a:t>          ## </a:t>
            </a:r>
            <a:r>
              <a:rPr lang="en-US" dirty="0"/>
              <a:t>Run the program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python helloworld.py   ## Run the program</a:t>
            </a:r>
          </a:p>
        </p:txBody>
      </p:sp>
      <p:sp>
        <p:nvSpPr>
          <p:cNvPr id="7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  <p:sp>
        <p:nvSpPr>
          <p:cNvPr id="8" name="Rectangle 7"/>
          <p:cNvSpPr/>
          <p:nvPr/>
        </p:nvSpPr>
        <p:spPr>
          <a:xfrm>
            <a:off x="593461" y="198973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5137" y="1989737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$cat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3460" y="1369538"/>
            <a:ext cx="1222802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</a:t>
            </a:r>
            <a:r>
              <a:rPr lang="en-US" b="1" dirty="0" smtClean="0"/>
              <a:t>cat</a:t>
            </a:r>
            <a:r>
              <a:rPr lang="en-US" dirty="0" smtClean="0"/>
              <a:t>enate (print out) submission script, “submit_generic.sh”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81344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21.png"/>
          <p:cNvPicPr>
            <a:picLocks noChangeAspect="1"/>
          </p:cNvPicPr>
          <p:nvPr/>
        </p:nvPicPr>
        <p:blipFill>
          <a:blip r:embed="rId2">
            <a:extLst/>
          </a:blip>
          <a:srcRect l="5565" r="5565"/>
          <a:stretch>
            <a:fillRect/>
          </a:stretch>
        </p:blipFill>
        <p:spPr>
          <a:xfrm>
            <a:off x="6718299" y="2737818"/>
            <a:ext cx="5334001" cy="6017864"/>
          </a:xfrm>
          <a:prstGeom prst="rect">
            <a:avLst/>
          </a:prstGeom>
        </p:spPr>
      </p:pic>
      <p:sp>
        <p:nvSpPr>
          <p:cNvPr id="5" name="Shape 1777"/>
          <p:cNvSpPr>
            <a:spLocks noGrp="1"/>
          </p:cNvSpPr>
          <p:nvPr>
            <p:ph type="title"/>
          </p:nvPr>
        </p:nvSpPr>
        <p:spPr>
          <a:xfrm>
            <a:off x="747965" y="3005652"/>
            <a:ext cx="5135478" cy="6985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4600" dirty="0">
                <a:solidFill>
                  <a:srgbClr val="53585F"/>
                </a:solidFill>
              </a:rPr>
              <a:t>text editor: vi/vim</a:t>
            </a:r>
          </a:p>
        </p:txBody>
      </p:sp>
      <p:sp>
        <p:nvSpPr>
          <p:cNvPr id="6" name="Shape 1778"/>
          <p:cNvSpPr>
            <a:spLocks noGrp="1"/>
          </p:cNvSpPr>
          <p:nvPr>
            <p:ph type="body" sz="half" idx="1"/>
          </p:nvPr>
        </p:nvSpPr>
        <p:spPr>
          <a:xfrm>
            <a:off x="747965" y="3975101"/>
            <a:ext cx="5334000" cy="450388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 smtClean="0">
                <a:solidFill>
                  <a:schemeClr val="tx1"/>
                </a:solidFill>
              </a:rPr>
              <a:t>You </a:t>
            </a:r>
            <a:r>
              <a:rPr sz="2800" dirty="0">
                <a:solidFill>
                  <a:schemeClr val="tx1"/>
                </a:solidFill>
              </a:rPr>
              <a:t>land in command mode 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To enter insert mode: “</a:t>
            </a:r>
            <a:r>
              <a:rPr sz="2800" dirty="0" err="1">
                <a:solidFill>
                  <a:schemeClr val="tx1"/>
                </a:solidFill>
              </a:rPr>
              <a:t>i</a:t>
            </a:r>
            <a:r>
              <a:rPr sz="2800" dirty="0" smtClean="0">
                <a:solidFill>
                  <a:schemeClr val="tx1"/>
                </a:solidFill>
              </a:rPr>
              <a:t>”</a:t>
            </a:r>
            <a:endParaRPr sz="2800" dirty="0">
              <a:solidFill>
                <a:schemeClr val="tx1"/>
              </a:solidFill>
            </a:endParaRP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Navigate with arrow keys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To exit insert mode: “esc”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To </a:t>
            </a:r>
            <a:r>
              <a:rPr sz="2800" dirty="0" smtClean="0">
                <a:solidFill>
                  <a:schemeClr val="tx1"/>
                </a:solidFill>
              </a:rPr>
              <a:t>save</a:t>
            </a:r>
            <a:r>
              <a:rPr lang="en-US" sz="2800" dirty="0" smtClean="0">
                <a:solidFill>
                  <a:schemeClr val="tx1"/>
                </a:solidFill>
              </a:rPr>
              <a:t> &amp; exit</a:t>
            </a:r>
            <a:r>
              <a:rPr sz="2800" dirty="0" smtClean="0">
                <a:solidFill>
                  <a:schemeClr val="tx1"/>
                </a:solidFill>
              </a:rPr>
              <a:t>: </a:t>
            </a:r>
            <a:r>
              <a:rPr sz="2800" dirty="0">
                <a:solidFill>
                  <a:schemeClr val="tx1"/>
                </a:solidFill>
              </a:rPr>
              <a:t>“:</a:t>
            </a:r>
            <a:r>
              <a:rPr sz="2800" dirty="0" err="1" smtClean="0">
                <a:solidFill>
                  <a:schemeClr val="tx1"/>
                </a:solidFill>
              </a:rPr>
              <a:t>w</a:t>
            </a:r>
            <a:r>
              <a:rPr lang="en-US" sz="2800" dirty="0" err="1" smtClean="0">
                <a:solidFill>
                  <a:schemeClr val="tx1"/>
                </a:solidFill>
              </a:rPr>
              <a:t>q</a:t>
            </a:r>
            <a:r>
              <a:rPr sz="2800" dirty="0" smtClean="0">
                <a:solidFill>
                  <a:schemeClr val="tx1"/>
                </a:solidFill>
              </a:rPr>
              <a:t>”</a:t>
            </a:r>
            <a:endParaRPr sz="2800" dirty="0">
              <a:solidFill>
                <a:schemeClr val="tx1"/>
              </a:solidFill>
            </a:endParaRP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 smtClean="0">
                <a:solidFill>
                  <a:schemeClr val="tx1"/>
                </a:solidFill>
              </a:rPr>
              <a:t>To </a:t>
            </a:r>
            <a:r>
              <a:rPr sz="2800" dirty="0">
                <a:solidFill>
                  <a:schemeClr val="tx1"/>
                </a:solidFill>
              </a:rPr>
              <a:t>exit without saving: “q!”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27</a:t>
            </a:fld>
            <a:endParaRPr lang="en-US"/>
          </a:p>
        </p:txBody>
      </p:sp>
      <p:sp>
        <p:nvSpPr>
          <p:cNvPr id="8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  <p:sp>
        <p:nvSpPr>
          <p:cNvPr id="9" name="Rectangle 8"/>
          <p:cNvSpPr/>
          <p:nvPr/>
        </p:nvSpPr>
        <p:spPr>
          <a:xfrm>
            <a:off x="593461" y="188231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7" y="1886956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$vim submit_generic.sh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60" y="1215958"/>
            <a:ext cx="87398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Open submit_generic.sh with VIM text editor</a:t>
            </a:r>
          </a:p>
        </p:txBody>
      </p:sp>
    </p:spTree>
    <p:extLst>
      <p:ext uri="{BB962C8B-B14F-4D97-AF65-F5344CB8AC3E}">
        <p14:creationId xmlns:p14="http://schemas.microsoft.com/office/powerpoint/2010/main" val="1156661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Shape 10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036" name="Shape 1036"/>
          <p:cNvSpPr/>
          <p:nvPr/>
        </p:nvSpPr>
        <p:spPr>
          <a:xfrm>
            <a:off x="4764084" y="3110616"/>
            <a:ext cx="8047141" cy="5027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--account=w10001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--partition=w10001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--nodes=1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</a:t>
            </a:r>
            <a:r>
              <a:rPr lang="en-US" dirty="0" err="1" smtClean="0"/>
              <a:t>ntasks</a:t>
            </a:r>
            <a:r>
              <a:rPr lang="en-US" dirty="0" smtClean="0"/>
              <a:t>-per-node=1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--time=</a:t>
            </a:r>
            <a:r>
              <a:rPr dirty="0" smtClean="0"/>
              <a:t>0</a:t>
            </a:r>
            <a:r>
              <a:rPr lang="en-US" dirty="0" smtClean="0"/>
              <a:t>0</a:t>
            </a:r>
            <a:r>
              <a:rPr dirty="0" smtClean="0"/>
              <a:t>:</a:t>
            </a:r>
            <a:r>
              <a:rPr lang="en-US" dirty="0" smtClean="0"/>
              <a:t>10</a:t>
            </a:r>
            <a:r>
              <a:rPr dirty="0" smtClean="0"/>
              <a:t>:00</a:t>
            </a:r>
            <a:endParaRPr lang="en-US" dirty="0" smtClean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--mem-per-</a:t>
            </a:r>
            <a:r>
              <a:rPr lang="en-US" dirty="0" err="1" smtClean="0"/>
              <a:t>cpu</a:t>
            </a:r>
            <a:r>
              <a:rPr lang="en-US" dirty="0" smtClean="0"/>
              <a:t>=1G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--job-name=</a:t>
            </a:r>
            <a:r>
              <a:rPr lang="en-US" dirty="0" err="1" smtClean="0"/>
              <a:t>sample_job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o</a:t>
            </a:r>
            <a:r>
              <a:rPr lang="en-US" dirty="0" smtClean="0"/>
              <a:t>utput</a:t>
            </a:r>
            <a:r>
              <a:rPr lang="en-US" dirty="0"/>
              <a:t>=</a:t>
            </a:r>
            <a:r>
              <a:rPr dirty="0" err="1" smtClean="0"/>
              <a:t>outlog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e</a:t>
            </a:r>
            <a:r>
              <a:rPr lang="en-US" dirty="0" smtClean="0"/>
              <a:t>rror=</a:t>
            </a:r>
            <a:r>
              <a:rPr dirty="0" err="1" smtClean="0"/>
              <a:t>errlog</a:t>
            </a:r>
            <a:endParaRPr lang="en-US" dirty="0" smtClean="0"/>
          </a:p>
        </p:txBody>
      </p:sp>
      <p:sp>
        <p:nvSpPr>
          <p:cNvPr id="1038" name="Shape 1038"/>
          <p:cNvSpPr/>
          <p:nvPr/>
        </p:nvSpPr>
        <p:spPr>
          <a:xfrm>
            <a:off x="3333059" y="3660012"/>
            <a:ext cx="143609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/>
            </a:lvl1pPr>
          </a:lstStyle>
          <a:p>
            <a:r>
              <a:t>Account:</a:t>
            </a:r>
          </a:p>
        </p:txBody>
      </p:sp>
      <p:sp>
        <p:nvSpPr>
          <p:cNvPr id="1039" name="Shape 1039"/>
          <p:cNvSpPr/>
          <p:nvPr/>
        </p:nvSpPr>
        <p:spPr>
          <a:xfrm>
            <a:off x="2247369" y="4118489"/>
            <a:ext cx="2516715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 smtClean="0"/>
              <a:t>Partition/</a:t>
            </a:r>
            <a:r>
              <a:rPr dirty="0" smtClean="0"/>
              <a:t>Queue</a:t>
            </a:r>
            <a:r>
              <a:rPr dirty="0"/>
              <a:t>:</a:t>
            </a:r>
          </a:p>
        </p:txBody>
      </p:sp>
      <p:sp>
        <p:nvSpPr>
          <p:cNvPr id="1040" name="Shape 1040"/>
          <p:cNvSpPr/>
          <p:nvPr/>
        </p:nvSpPr>
        <p:spPr>
          <a:xfrm>
            <a:off x="1409246" y="3181787"/>
            <a:ext cx="3329438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/>
              <a:t>T</a:t>
            </a:r>
            <a:r>
              <a:rPr dirty="0" smtClean="0"/>
              <a:t>his </a:t>
            </a:r>
            <a:r>
              <a:rPr dirty="0"/>
              <a:t>is a BASH script:</a:t>
            </a:r>
          </a:p>
        </p:txBody>
      </p:sp>
      <p:sp>
        <p:nvSpPr>
          <p:cNvPr id="1041" name="Shape 1041"/>
          <p:cNvSpPr/>
          <p:nvPr/>
        </p:nvSpPr>
        <p:spPr>
          <a:xfrm>
            <a:off x="1993667" y="5607130"/>
            <a:ext cx="27024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Length of the job:</a:t>
            </a:r>
          </a:p>
        </p:txBody>
      </p:sp>
      <p:sp>
        <p:nvSpPr>
          <p:cNvPr id="1042" name="Shape 1042"/>
          <p:cNvSpPr/>
          <p:nvPr/>
        </p:nvSpPr>
        <p:spPr>
          <a:xfrm>
            <a:off x="1070593" y="7063192"/>
            <a:ext cx="36200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Generate an output log:</a:t>
            </a:r>
          </a:p>
        </p:txBody>
      </p:sp>
      <p:sp>
        <p:nvSpPr>
          <p:cNvPr id="1043" name="Shape 1043"/>
          <p:cNvSpPr/>
          <p:nvPr/>
        </p:nvSpPr>
        <p:spPr>
          <a:xfrm>
            <a:off x="2122046" y="6593541"/>
            <a:ext cx="2553584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 smtClean="0"/>
              <a:t>Name</a:t>
            </a:r>
            <a:r>
              <a:rPr lang="en-US" dirty="0" smtClean="0"/>
              <a:t> of</a:t>
            </a:r>
            <a:r>
              <a:rPr dirty="0" smtClean="0"/>
              <a:t> </a:t>
            </a:r>
            <a:r>
              <a:rPr dirty="0"/>
              <a:t>the job:</a:t>
            </a:r>
          </a:p>
        </p:txBody>
      </p:sp>
      <p:sp>
        <p:nvSpPr>
          <p:cNvPr id="1044" name="Shape 1044"/>
          <p:cNvSpPr/>
          <p:nvPr/>
        </p:nvSpPr>
        <p:spPr>
          <a:xfrm>
            <a:off x="1869718" y="4599926"/>
            <a:ext cx="2850139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Number of </a:t>
            </a:r>
            <a:r>
              <a:rPr dirty="0" smtClean="0"/>
              <a:t>nodes:</a:t>
            </a:r>
            <a:endParaRPr dirty="0"/>
          </a:p>
        </p:txBody>
      </p:sp>
      <p:sp>
        <p:nvSpPr>
          <p:cNvPr id="1045" name="Shape 1045"/>
          <p:cNvSpPr/>
          <p:nvPr/>
        </p:nvSpPr>
        <p:spPr>
          <a:xfrm>
            <a:off x="798144" y="1974882"/>
            <a:ext cx="1140851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dirty="0"/>
              <a:t>What is the scheduler looking for in your script?</a:t>
            </a:r>
          </a:p>
        </p:txBody>
      </p:sp>
      <p:sp>
        <p:nvSpPr>
          <p:cNvPr id="1046" name="Shape 1046"/>
          <p:cNvSpPr/>
          <p:nvPr/>
        </p:nvSpPr>
        <p:spPr>
          <a:xfrm>
            <a:off x="1328301" y="7561967"/>
            <a:ext cx="337502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Generate an error log:</a:t>
            </a:r>
          </a:p>
        </p:txBody>
      </p:sp>
      <p:sp>
        <p:nvSpPr>
          <p:cNvPr id="14" name="Shape 1046"/>
          <p:cNvSpPr/>
          <p:nvPr/>
        </p:nvSpPr>
        <p:spPr>
          <a:xfrm>
            <a:off x="1828697" y="6093808"/>
            <a:ext cx="2846933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 smtClean="0"/>
              <a:t>Required memory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15" name="Shape 1044"/>
          <p:cNvSpPr/>
          <p:nvPr/>
        </p:nvSpPr>
        <p:spPr>
          <a:xfrm>
            <a:off x="2022667" y="5108592"/>
            <a:ext cx="2662588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Number of </a:t>
            </a:r>
            <a:r>
              <a:rPr lang="en-US" dirty="0" smtClean="0"/>
              <a:t>cores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17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8" grpId="2" animBg="1" advAuto="0"/>
      <p:bldP spid="1039" grpId="3" animBg="1" advAuto="0"/>
      <p:bldP spid="1040" grpId="1" animBg="1" advAuto="0"/>
      <p:bldP spid="1041" grpId="5" animBg="1" advAuto="0"/>
      <p:bldP spid="1042" grpId="7" animBg="1" advAuto="0"/>
      <p:bldP spid="1043" grpId="6" animBg="1" advAuto="0"/>
      <p:bldP spid="1044" grpId="4" animBg="1" advAuto="0"/>
      <p:bldP spid="1046" grpId="8" animBg="1" advAuto="0"/>
      <p:bldP spid="14" grpId="0" animBg="1" advAuto="0"/>
      <p:bldP spid="15" grpId="0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29</a:t>
            </a:fld>
            <a:endParaRPr lang="en-US"/>
          </a:p>
        </p:txBody>
      </p:sp>
      <p:sp>
        <p:nvSpPr>
          <p:cNvPr id="7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93461" y="187814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5137" y="1878142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sbatch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3460" y="1257943"/>
            <a:ext cx="723627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Submit your job to batch processing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59" y="2722045"/>
            <a:ext cx="762580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Note your </a:t>
            </a:r>
            <a:r>
              <a:rPr lang="en-US" dirty="0" err="1" smtClean="0"/>
              <a:t>job_id</a:t>
            </a:r>
            <a:r>
              <a:rPr lang="en-US" dirty="0" smtClean="0"/>
              <a:t> returned after </a:t>
            </a:r>
            <a:r>
              <a:rPr lang="en-US" b="1" dirty="0" err="1" smtClean="0"/>
              <a:t>sbatch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593460" y="437753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6" y="4377532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squeue</a:t>
            </a: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 -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u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59" y="3757333"/>
            <a:ext cx="896110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What is the status of your job(s) in the queue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3461" y="601042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5137" y="6010423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checkjob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job_id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3460" y="5390224"/>
            <a:ext cx="682270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Detailed information about the job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93461" y="7142892"/>
            <a:ext cx="117611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When the job ends, investigate </a:t>
            </a:r>
            <a:r>
              <a:rPr lang="en-US" dirty="0" err="1" smtClean="0"/>
              <a:t>errlog</a:t>
            </a:r>
            <a:r>
              <a:rPr lang="en-US" dirty="0" smtClean="0"/>
              <a:t>, </a:t>
            </a:r>
            <a:r>
              <a:rPr lang="en-US" dirty="0" err="1" smtClean="0"/>
              <a:t>outlog</a:t>
            </a:r>
            <a:r>
              <a:rPr lang="en-US" dirty="0" smtClean="0"/>
              <a:t> and python_output.txt </a:t>
            </a:r>
          </a:p>
        </p:txBody>
      </p:sp>
    </p:spTree>
    <p:extLst>
      <p:ext uri="{BB962C8B-B14F-4D97-AF65-F5344CB8AC3E}">
        <p14:creationId xmlns:p14="http://schemas.microsoft.com/office/powerpoint/2010/main" val="36249950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2392299" y="205422"/>
            <a:ext cx="82201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High </a:t>
            </a:r>
            <a:r>
              <a:rPr lang="en-US" sz="4800" dirty="0"/>
              <a:t>Performance </a:t>
            </a:r>
            <a:r>
              <a:rPr lang="en-US" sz="4800" dirty="0" smtClean="0"/>
              <a:t>Computing</a:t>
            </a:r>
            <a:endParaRPr sz="4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966" y="1993748"/>
            <a:ext cx="8710863" cy="581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7334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30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8" name="Rectangle 7"/>
          <p:cNvSpPr/>
          <p:nvPr/>
        </p:nvSpPr>
        <p:spPr>
          <a:xfrm>
            <a:off x="524013" y="2336910"/>
            <a:ext cx="53912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rPr lang="en-US" dirty="0" smtClean="0"/>
              <a:t>: Launch </a:t>
            </a:r>
            <a:r>
              <a:rPr lang="en-US" dirty="0" err="1" smtClean="0"/>
              <a:t>Xming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24013" y="2957391"/>
            <a:ext cx="114484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/>
              <a:t>In </a:t>
            </a:r>
            <a:r>
              <a:rPr lang="en-US" dirty="0" err="1"/>
              <a:t>Git</a:t>
            </a:r>
            <a:r>
              <a:rPr lang="en-US" dirty="0"/>
              <a:t> Bash on your local </a:t>
            </a:r>
            <a:r>
              <a:rPr lang="en-US" dirty="0" smtClean="0"/>
              <a:t>computer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24013" y="3699484"/>
            <a:ext cx="12480787" cy="11387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24013" y="3699484"/>
            <a:ext cx="1139348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$export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DISPLAY=localhost:0</a:t>
            </a:r>
          </a:p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sym typeface="Courier"/>
              </a:rPr>
              <a:t> –XY </a:t>
            </a:r>
            <a:r>
              <a:rPr lang="en-US" dirty="0" smtClean="0">
                <a:latin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sym typeface="Courier"/>
              </a:rPr>
              <a:t>&gt;@quest.northwestern.edu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613114" y="984657"/>
            <a:ext cx="3778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rgbClr val="53585F"/>
                </a:solidFill>
              </a:rPr>
              <a:t>(with display</a:t>
            </a:r>
            <a:r>
              <a:rPr lang="en-US" sz="4800" dirty="0">
                <a:solidFill>
                  <a:srgbClr val="53585F"/>
                </a:solidFill>
              </a:rPr>
              <a:t>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44004" y="5049838"/>
            <a:ext cx="114185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rPr lang="en-US" dirty="0" smtClean="0"/>
              <a:t>: Launch </a:t>
            </a:r>
            <a:r>
              <a:rPr lang="en-US" dirty="0" err="1" smtClean="0"/>
              <a:t>XQuartz</a:t>
            </a:r>
            <a:r>
              <a:rPr lang="en-US" dirty="0" smtClean="0"/>
              <a:t> (may be already running)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69027" y="5636047"/>
            <a:ext cx="114484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/>
              <a:t>In </a:t>
            </a:r>
            <a:r>
              <a:rPr lang="en-US" dirty="0" smtClean="0"/>
              <a:t>terminal on </a:t>
            </a:r>
            <a:r>
              <a:rPr lang="en-US" dirty="0"/>
              <a:t>your local computer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69027" y="6378141"/>
            <a:ext cx="12535773" cy="7020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9027" y="643356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sym typeface="Courier"/>
              </a:rPr>
              <a:t> –X </a:t>
            </a:r>
            <a:r>
              <a:rPr lang="en-US" dirty="0" smtClean="0">
                <a:latin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sym typeface="Courier"/>
              </a:rPr>
              <a:t>&gt;@quest.northwestern.edu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44004" y="7423646"/>
            <a:ext cx="101361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Linux users: </a:t>
            </a:r>
            <a:r>
              <a:rPr lang="en-US" dirty="0"/>
              <a:t>In terminal on your local </a:t>
            </a:r>
            <a:r>
              <a:rPr lang="en-US" dirty="0" smtClean="0"/>
              <a:t>computer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859" y="8069977"/>
            <a:ext cx="12535773" cy="7020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44004" y="8125396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sym typeface="Courier"/>
              </a:rPr>
              <a:t> –X </a:t>
            </a:r>
            <a:r>
              <a:rPr lang="en-US" dirty="0" smtClean="0">
                <a:latin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sym typeface="Courier"/>
              </a:rPr>
              <a:t>&gt;@quest.northwestern.edu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1301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982" name="Shape 982"/>
          <p:cNvSpPr/>
          <p:nvPr/>
        </p:nvSpPr>
        <p:spPr>
          <a:xfrm>
            <a:off x="524013" y="3661244"/>
            <a:ext cx="11996874" cy="5027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PC</a:t>
            </a: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, Mac</a:t>
            </a: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&amp; Linux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users</a:t>
            </a:r>
            <a:r>
              <a:rPr dirty="0"/>
              <a:t>: </a:t>
            </a:r>
            <a:r>
              <a:rPr dirty="0" err="1" smtClean="0"/>
              <a:t>FastX</a:t>
            </a:r>
            <a:r>
              <a:rPr dirty="0"/>
              <a:t>:</a:t>
            </a:r>
          </a:p>
          <a:p>
            <a:pPr algn="l">
              <a:defRPr sz="4000"/>
            </a:pPr>
            <a:r>
              <a:rPr dirty="0"/>
              <a:t>    Hostname : </a:t>
            </a:r>
            <a:r>
              <a:rPr dirty="0" smtClean="0"/>
              <a:t>quest.northwestern.edu </a:t>
            </a:r>
            <a:endParaRPr dirty="0"/>
          </a:p>
          <a:p>
            <a:pPr algn="l">
              <a:defRPr sz="4000"/>
            </a:pPr>
            <a:r>
              <a:rPr dirty="0"/>
              <a:t>    Username : your Northwestern </a:t>
            </a:r>
            <a:r>
              <a:rPr dirty="0" err="1"/>
              <a:t>NetID</a:t>
            </a:r>
            <a:r>
              <a:rPr dirty="0"/>
              <a:t> </a:t>
            </a:r>
          </a:p>
          <a:p>
            <a:pPr algn="l">
              <a:defRPr sz="4000"/>
            </a:pPr>
            <a:r>
              <a:rPr dirty="0"/>
              <a:t>    Password </a:t>
            </a:r>
            <a:r>
              <a:rPr lang="en-US" dirty="0" smtClean="0"/>
              <a:t> </a:t>
            </a:r>
            <a:r>
              <a:rPr dirty="0" smtClean="0"/>
              <a:t>: your </a:t>
            </a:r>
            <a:r>
              <a:rPr dirty="0"/>
              <a:t>Northwestern </a:t>
            </a:r>
            <a:r>
              <a:rPr dirty="0" err="1"/>
              <a:t>NetID</a:t>
            </a:r>
            <a:r>
              <a:rPr dirty="0"/>
              <a:t> </a:t>
            </a:r>
            <a:r>
              <a:rPr dirty="0" smtClean="0"/>
              <a:t>password</a:t>
            </a:r>
            <a:endParaRPr lang="en-US" dirty="0" smtClean="0"/>
          </a:p>
          <a:p>
            <a:pPr algn="l">
              <a:defRPr sz="4000"/>
            </a:pPr>
            <a:endParaRPr lang="en-US" dirty="0"/>
          </a:p>
          <a:p>
            <a:pPr algn="l">
              <a:defRPr sz="4000"/>
            </a:pPr>
            <a:r>
              <a:rPr lang="en-US" b="1" dirty="0" smtClean="0"/>
              <a:t>From browser</a:t>
            </a:r>
            <a:r>
              <a:rPr lang="en-US" dirty="0" smtClean="0"/>
              <a:t>: </a:t>
            </a:r>
            <a:r>
              <a:rPr lang="en-US" dirty="0"/>
              <a:t>https://quest.northwestern.edu:3000</a:t>
            </a:r>
          </a:p>
          <a:p>
            <a:pPr algn="l">
              <a:defRPr sz="4000"/>
            </a:pPr>
            <a:r>
              <a:rPr lang="en-US" dirty="0"/>
              <a:t> </a:t>
            </a:r>
            <a:r>
              <a:rPr lang="en-US" dirty="0" smtClean="0"/>
              <a:t>	Username </a:t>
            </a:r>
            <a:r>
              <a:rPr lang="en-US" dirty="0"/>
              <a:t>: your Northwestern </a:t>
            </a:r>
            <a:r>
              <a:rPr lang="en-US" dirty="0" err="1"/>
              <a:t>NetID</a:t>
            </a:r>
            <a:r>
              <a:rPr lang="en-US" dirty="0"/>
              <a:t> </a:t>
            </a:r>
          </a:p>
          <a:p>
            <a:pPr algn="l">
              <a:defRPr sz="4000"/>
            </a:pPr>
            <a:r>
              <a:rPr lang="en-US" dirty="0"/>
              <a:t>    Password  : your Northwestern </a:t>
            </a:r>
            <a:r>
              <a:rPr lang="en-US" dirty="0" err="1"/>
              <a:t>NetID</a:t>
            </a:r>
            <a:r>
              <a:rPr lang="en-US" dirty="0"/>
              <a:t> password</a:t>
            </a:r>
            <a:endParaRPr dirty="0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7" name="Rectangle 6"/>
          <p:cNvSpPr/>
          <p:nvPr/>
        </p:nvSpPr>
        <p:spPr>
          <a:xfrm>
            <a:off x="4613114" y="984657"/>
            <a:ext cx="3778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rgbClr val="53585F"/>
                </a:solidFill>
              </a:rPr>
              <a:t>(with display</a:t>
            </a:r>
            <a:r>
              <a:rPr lang="en-US" sz="4800" dirty="0">
                <a:solidFill>
                  <a:srgbClr val="53585F"/>
                </a:solidFill>
              </a:rPr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373355" y="2285769"/>
            <a:ext cx="1179682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solidFill>
                  <a:srgbClr val="53585F"/>
                </a:solidFill>
                <a:sym typeface="Helvetica"/>
              </a:rPr>
              <a:t>Alternatively you can use </a:t>
            </a:r>
            <a:r>
              <a:rPr lang="en-US" sz="4800" dirty="0" err="1" smtClean="0">
                <a:solidFill>
                  <a:srgbClr val="53585F"/>
                </a:solidFill>
                <a:sym typeface="Helvetica"/>
              </a:rPr>
              <a:t>FastX</a:t>
            </a:r>
            <a:r>
              <a:rPr lang="en-US" sz="4800" dirty="0" smtClean="0">
                <a:solidFill>
                  <a:srgbClr val="53585F"/>
                </a:solidFill>
                <a:sym typeface="Helvetica"/>
              </a:rPr>
              <a:t> for display</a:t>
            </a:r>
            <a:endParaRPr lang="en-US" sz="4800" dirty="0">
              <a:solidFill>
                <a:srgbClr val="5358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91351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32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18227" y="1467199"/>
            <a:ext cx="114675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By submitting an interactive job, you can access the command line on a compute node to do your work   </a:t>
            </a:r>
            <a:endParaRPr lang="en-US" dirty="0"/>
          </a:p>
        </p:txBody>
      </p:sp>
      <p:sp>
        <p:nvSpPr>
          <p:cNvPr id="10" name="Submitting interactive jobs with srun:…"/>
          <p:cNvSpPr txBox="1">
            <a:spLocks/>
          </p:cNvSpPr>
          <p:nvPr/>
        </p:nvSpPr>
        <p:spPr>
          <a:xfrm>
            <a:off x="518227" y="4239037"/>
            <a:ext cx="7517409" cy="421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srun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--x11               \</a:t>
            </a:r>
            <a:endParaRPr lang="en-US" sz="3200" b="1" dirty="0" smtClean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--account=w10001  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--partition=w10001 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--time=00:10:00      \ 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--nodes=1           \ 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ntasks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-per-node=1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--mem-per-</a:t>
            </a:r>
            <a:r>
              <a:rPr lang="en-US" sz="3200" dirty="0" err="1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=1G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pty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bash -</a:t>
            </a:r>
            <a:r>
              <a:rPr lang="en-US" sz="320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43758" y="3515763"/>
            <a:ext cx="833914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rPr lang="en-US" dirty="0"/>
              <a:t>submit your </a:t>
            </a:r>
            <a:r>
              <a:rPr lang="en-US" dirty="0" smtClean="0"/>
              <a:t>job from the command line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170544" y="4249359"/>
            <a:ext cx="55354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0" dirty="0" smtClean="0">
                <a:sym typeface="Wingdings" panose="05000000000000000000" pitchFamily="2" charset="2"/>
              </a:rPr>
              <a:t></a:t>
            </a:r>
            <a:r>
              <a:rPr lang="en-US" sz="2800" b="0" dirty="0" smtClean="0"/>
              <a:t>If display is required </a:t>
            </a:r>
            <a:r>
              <a:rPr lang="en-US" sz="2800" b="0" dirty="0"/>
              <a:t>(optional</a:t>
            </a:r>
            <a:r>
              <a:rPr lang="en-US" sz="2800" b="0" dirty="0" smtClean="0"/>
              <a:t>)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31057" y="7621864"/>
            <a:ext cx="44326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0" dirty="0" smtClean="0">
                <a:sym typeface="Wingdings" panose="05000000000000000000" pitchFamily="2" charset="2"/>
              </a:rPr>
              <a:t></a:t>
            </a:r>
            <a:r>
              <a:rPr lang="en-US" sz="2800" b="0" dirty="0" smtClean="0"/>
              <a:t>Starts the bash terminal 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34210247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33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18226" y="1467199"/>
            <a:ext cx="119625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When the job starts on a compute node, run </a:t>
            </a:r>
            <a:r>
              <a:rPr lang="en-US" dirty="0" err="1" smtClean="0">
                <a:solidFill>
                  <a:schemeClr val="tx1"/>
                </a:solidFill>
              </a:rPr>
              <a:t>matlab</a:t>
            </a:r>
            <a:r>
              <a:rPr lang="en-US" dirty="0" smtClean="0">
                <a:solidFill>
                  <a:schemeClr val="tx1"/>
                </a:solidFill>
              </a:rPr>
              <a:t> graphical user interface (GUI)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93458" y="374819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5134" y="3748193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avail 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matlab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57" y="3127994"/>
            <a:ext cx="645561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Check available </a:t>
            </a:r>
            <a:r>
              <a:rPr lang="en-US" dirty="0" err="1" smtClean="0"/>
              <a:t>matlab</a:t>
            </a:r>
            <a:r>
              <a:rPr lang="en-US" dirty="0" smtClean="0"/>
              <a:t> modules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3461" y="522029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5137" y="522029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load </a:t>
            </a:r>
            <a:r>
              <a:rPr lang="en-US" sz="3400" dirty="0" err="1" smtClean="0">
                <a:latin typeface="Courier"/>
                <a:ea typeface="Courier"/>
                <a:cs typeface="Courier"/>
              </a:rPr>
              <a:t>matlab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/r2018a</a:t>
            </a:r>
            <a:endParaRPr lang="en-US" sz="3400" dirty="0">
              <a:latin typeface="Courier"/>
              <a:ea typeface="Courier"/>
              <a:cs typeface="Courier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93460" y="4600095"/>
            <a:ext cx="561083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Load </a:t>
            </a:r>
            <a:r>
              <a:rPr lang="en-US" dirty="0" err="1" smtClean="0"/>
              <a:t>matlab</a:t>
            </a:r>
            <a:r>
              <a:rPr lang="en-US" dirty="0" smtClean="0"/>
              <a:t>/r2018a module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93457" y="669239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65133" y="669239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matlab</a:t>
            </a:r>
            <a:endParaRPr lang="en-US" sz="3400" dirty="0">
              <a:latin typeface="Courier"/>
              <a:ea typeface="Courier"/>
              <a:cs typeface="Courier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93456" y="6072196"/>
            <a:ext cx="241284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Run </a:t>
            </a:r>
            <a:r>
              <a:rPr lang="en-US" dirty="0" err="1" smtClean="0"/>
              <a:t>matlab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593456" y="7532534"/>
            <a:ext cx="990207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Close GUI and logout from the interactive session 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93461" y="814808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65137" y="8148087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sz="3400" dirty="0">
              <a:latin typeface="Courier"/>
              <a:ea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6219589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1058" name="Shape 1058"/>
          <p:cNvSpPr/>
          <p:nvPr/>
        </p:nvSpPr>
        <p:spPr>
          <a:xfrm>
            <a:off x="1483715" y="5986035"/>
            <a:ext cx="100373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endParaRPr dirty="0"/>
          </a:p>
          <a:p>
            <a:pPr algn="l"/>
            <a:r>
              <a:rPr u="sng" dirty="0">
                <a:hlinkClick r:id="rId2"/>
              </a:rPr>
              <a:t>https://kb.northwestern.edu/page.php?id=70719</a:t>
            </a:r>
          </a:p>
        </p:txBody>
      </p:sp>
      <p:sp>
        <p:nvSpPr>
          <p:cNvPr id="1059" name="Shape 1059"/>
          <p:cNvSpPr/>
          <p:nvPr/>
        </p:nvSpPr>
        <p:spPr>
          <a:xfrm>
            <a:off x="3128340" y="5293889"/>
            <a:ext cx="674812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Example Jobs </a:t>
            </a:r>
          </a:p>
        </p:txBody>
      </p:sp>
      <p:sp>
        <p:nvSpPr>
          <p:cNvPr id="1060" name="Shape 1060"/>
          <p:cNvSpPr/>
          <p:nvPr/>
        </p:nvSpPr>
        <p:spPr>
          <a:xfrm>
            <a:off x="1483715" y="3247097"/>
            <a:ext cx="100373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https://kb.northwestern.edu/page.php?id=69247</a:t>
            </a:r>
          </a:p>
        </p:txBody>
      </p:sp>
      <p:sp>
        <p:nvSpPr>
          <p:cNvPr id="1061" name="Shape 1061"/>
          <p:cNvSpPr/>
          <p:nvPr/>
        </p:nvSpPr>
        <p:spPr>
          <a:xfrm>
            <a:off x="3043561" y="1781804"/>
            <a:ext cx="6917678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Jobs on Quest </a:t>
            </a:r>
          </a:p>
        </p:txBody>
      </p:sp>
      <p:sp>
        <p:nvSpPr>
          <p:cNvPr id="9" name="Shape 949"/>
          <p:cNvSpPr/>
          <p:nvPr/>
        </p:nvSpPr>
        <p:spPr>
          <a:xfrm>
            <a:off x="593744" y="205422"/>
            <a:ext cx="1181733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J</a:t>
            </a:r>
            <a:r>
              <a:rPr lang="en-US" sz="4800" dirty="0" smtClean="0"/>
              <a:t>ob Submission Examples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064" name="Shape 1064"/>
          <p:cNvSpPr>
            <a:spLocks noGrp="1"/>
          </p:cNvSpPr>
          <p:nvPr>
            <p:ph type="title"/>
          </p:nvPr>
        </p:nvSpPr>
        <p:spPr>
          <a:xfrm>
            <a:off x="1300479" y="2480681"/>
            <a:ext cx="11704322" cy="15092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r>
              <a:t>Questions?</a:t>
            </a:r>
          </a:p>
        </p:txBody>
      </p:sp>
      <p:sp>
        <p:nvSpPr>
          <p:cNvPr id="1065" name="Shape 1065"/>
          <p:cNvSpPr>
            <a:spLocks noGrp="1"/>
          </p:cNvSpPr>
          <p:nvPr>
            <p:ph type="body" sz="half" idx="1"/>
          </p:nvPr>
        </p:nvSpPr>
        <p:spPr>
          <a:xfrm>
            <a:off x="1300480" y="4334933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404040"/>
                </a:solidFill>
              </a:defRPr>
            </a:pPr>
            <a:r>
              <a:t>email: </a:t>
            </a:r>
            <a:r>
              <a:rPr u="sng">
                <a:hlinkClick r:id="rId3"/>
              </a:rPr>
              <a:t>quest-help@northwestern.edu</a:t>
            </a:r>
          </a:p>
          <a:p>
            <a:pPr>
              <a:defRPr>
                <a:solidFill>
                  <a:srgbClr val="404040"/>
                </a:solidFill>
              </a:defRPr>
            </a:pPr>
            <a:endParaRPr u="sng">
              <a:hlinkClick r:id="rId3"/>
            </a:endParaRPr>
          </a:p>
          <a:p>
            <a:pPr>
              <a:defRPr>
                <a:solidFill>
                  <a:srgbClr val="404040"/>
                </a:solidFill>
              </a:defRPr>
            </a:pPr>
            <a:r>
              <a:t>Research Computing Services</a:t>
            </a:r>
          </a:p>
        </p:txBody>
      </p:sp>
      <p:pic>
        <p:nvPicPr>
          <p:cNvPr id="1066" name="image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35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209" name="Screen Shot 2017-10-11 at 8.59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050" y="1503548"/>
            <a:ext cx="9055101" cy="485140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hape 210"/>
          <p:cNvSpPr/>
          <p:nvPr/>
        </p:nvSpPr>
        <p:spPr>
          <a:xfrm>
            <a:off x="1021502" y="6854511"/>
            <a:ext cx="1032037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53585F"/>
                </a:solidFill>
              </a:defRPr>
            </a:pPr>
            <a:r>
              <a:t>24 hour on-site security, 3-factor authentication,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firewalls and intrusion detection systems,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dedicated power station, high-throughput network</a:t>
            </a:r>
          </a:p>
        </p:txBody>
      </p:sp>
      <p:grpSp>
        <p:nvGrpSpPr>
          <p:cNvPr id="213" name="Group 213"/>
          <p:cNvGrpSpPr/>
          <p:nvPr/>
        </p:nvGrpSpPr>
        <p:grpSpPr>
          <a:xfrm>
            <a:off x="4765640" y="1032996"/>
            <a:ext cx="2832101" cy="7302501"/>
            <a:chOff x="0" y="0"/>
            <a:chExt cx="2832100" cy="7302500"/>
          </a:xfrm>
        </p:grpSpPr>
        <p:pic>
          <p:nvPicPr>
            <p:cNvPr id="212" name="Screen Shot 2017-10-11 at 9.04.12 A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15900" y="139700"/>
              <a:ext cx="2400300" cy="67437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1" name="Picture 210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832100" cy="7302500"/>
            </a:xfrm>
            <a:prstGeom prst="rect">
              <a:avLst/>
            </a:prstGeom>
            <a:effectLst/>
          </p:spPr>
        </p:pic>
      </p:grpSp>
      <p:sp>
        <p:nvSpPr>
          <p:cNvPr id="9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1" animBg="1" advAuto="0"/>
      <p:bldP spid="213" grpId="2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grpSp>
        <p:nvGrpSpPr>
          <p:cNvPr id="185" name="Group 185"/>
          <p:cNvGrpSpPr/>
          <p:nvPr/>
        </p:nvGrpSpPr>
        <p:grpSpPr>
          <a:xfrm>
            <a:off x="1795779" y="5594958"/>
            <a:ext cx="8762011" cy="3067919"/>
            <a:chOff x="0" y="0"/>
            <a:chExt cx="8762010" cy="3067917"/>
          </a:xfrm>
        </p:grpSpPr>
        <p:sp>
          <p:nvSpPr>
            <p:cNvPr id="183" name="Shape 183"/>
            <p:cNvSpPr/>
            <p:nvPr/>
          </p:nvSpPr>
          <p:spPr>
            <a:xfrm>
              <a:off x="4700245" y="795463"/>
              <a:ext cx="406176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core</a:t>
              </a:r>
              <a:r>
                <a:t>”: a processor</a:t>
              </a:r>
            </a:p>
          </p:txBody>
        </p:sp>
        <p:pic>
          <p:nvPicPr>
            <p:cNvPr id="184" name="Screen Shot 2017-10-09 at 2.07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488632" cy="30679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6" name="Shape 186"/>
          <p:cNvSpPr/>
          <p:nvPr/>
        </p:nvSpPr>
        <p:spPr>
          <a:xfrm>
            <a:off x="5504473" y="1839551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&gt;670</a:t>
            </a:r>
            <a:endParaRPr dirty="0"/>
          </a:p>
        </p:txBody>
      </p:sp>
      <p:sp>
        <p:nvSpPr>
          <p:cNvPr id="187" name="Shape 187"/>
          <p:cNvSpPr/>
          <p:nvPr/>
        </p:nvSpPr>
        <p:spPr>
          <a:xfrm>
            <a:off x="6429396" y="6992760"/>
            <a:ext cx="178254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~</a:t>
            </a:r>
            <a:r>
              <a:rPr dirty="0" smtClean="0"/>
              <a:t>1</a:t>
            </a:r>
            <a:r>
              <a:rPr lang="en-US" dirty="0" smtClean="0"/>
              <a:t>8,000</a:t>
            </a:r>
            <a:endParaRPr dirty="0"/>
          </a:p>
        </p:txBody>
      </p:sp>
      <p:grpSp>
        <p:nvGrpSpPr>
          <p:cNvPr id="194" name="Group 194"/>
          <p:cNvGrpSpPr/>
          <p:nvPr/>
        </p:nvGrpSpPr>
        <p:grpSpPr>
          <a:xfrm>
            <a:off x="2649066" y="980762"/>
            <a:ext cx="9583722" cy="5094885"/>
            <a:chOff x="0" y="0"/>
            <a:chExt cx="9583721" cy="5094883"/>
          </a:xfrm>
        </p:grpSpPr>
        <p:sp>
          <p:nvSpPr>
            <p:cNvPr id="188" name="Shape 188"/>
            <p:cNvSpPr/>
            <p:nvPr/>
          </p:nvSpPr>
          <p:spPr>
            <a:xfrm>
              <a:off x="-1" y="235992"/>
              <a:ext cx="410382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node</a:t>
              </a:r>
              <a:r>
                <a:t>”: a computer</a:t>
              </a:r>
            </a:p>
          </p:txBody>
        </p:sp>
        <p:grpSp>
          <p:nvGrpSpPr>
            <p:cNvPr id="193" name="Group 193"/>
            <p:cNvGrpSpPr/>
            <p:nvPr/>
          </p:nvGrpSpPr>
          <p:grpSpPr>
            <a:xfrm>
              <a:off x="4214649" y="-1"/>
              <a:ext cx="5369073" cy="5094885"/>
              <a:chOff x="0" y="0"/>
              <a:chExt cx="5369071" cy="5094883"/>
            </a:xfrm>
          </p:grpSpPr>
          <p:pic>
            <p:nvPicPr>
              <p:cNvPr id="189" name="pasted-image.tif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6800" y="185083"/>
                <a:ext cx="4481330" cy="448133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0" name="Shape 190"/>
              <p:cNvSpPr/>
              <p:nvPr/>
            </p:nvSpPr>
            <p:spPr>
              <a:xfrm>
                <a:off x="2917308" y="-1"/>
                <a:ext cx="1209584" cy="5012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7457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>
                <a:off x="0" y="20478"/>
                <a:ext cx="1512690" cy="5074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0" y="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>
                  <a:alpha val="7513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>
                <a:off x="4099071" y="169860"/>
                <a:ext cx="1270001" cy="467271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</p:grpSp>
      </p:grpSp>
      <p:sp>
        <p:nvSpPr>
          <p:cNvPr id="16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2" animBg="1" advAuto="0"/>
      <p:bldP spid="186" grpId="3" animBg="1" advAuto="0"/>
      <p:bldP spid="187" grpId="4" animBg="1" advAuto="0"/>
      <p:bldP spid="194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4294967295"/>
          </p:nvPr>
        </p:nvSpPr>
        <p:spPr>
          <a:xfrm>
            <a:off x="12098799" y="9232738"/>
            <a:ext cx="255756" cy="3519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5022" tIns="65022" rIns="65022" bIns="65022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1558318" y="1676491"/>
            <a:ext cx="98881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Desktop vs. Quest</a:t>
            </a:r>
          </a:p>
        </p:txBody>
      </p:sp>
      <p:sp>
        <p:nvSpPr>
          <p:cNvPr id="218" name="Shape 218"/>
          <p:cNvSpPr/>
          <p:nvPr/>
        </p:nvSpPr>
        <p:spPr>
          <a:xfrm>
            <a:off x="4300067" y="3222998"/>
            <a:ext cx="4404666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Processor Speed:	2.2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Number of Processors:	1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Total Number of Cores: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L3 Cache:	4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Memory:	8 GB</a:t>
            </a:r>
          </a:p>
        </p:txBody>
      </p:sp>
      <p:sp>
        <p:nvSpPr>
          <p:cNvPr id="219" name="Shape 219"/>
          <p:cNvSpPr/>
          <p:nvPr/>
        </p:nvSpPr>
        <p:spPr>
          <a:xfrm>
            <a:off x="4207103" y="6173486"/>
            <a:ext cx="4590594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Processor Speed:	2.5-3.3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Number of Processors: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Total Number of Cores:	</a:t>
            </a:r>
            <a:r>
              <a:rPr dirty="0" smtClean="0"/>
              <a:t>24</a:t>
            </a:r>
            <a:r>
              <a:rPr lang="en-US" dirty="0"/>
              <a:t>+</a:t>
            </a:r>
            <a:endParaRPr dirty="0"/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L3 Cache:	30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Memory:	128 GB</a:t>
            </a:r>
          </a:p>
        </p:txBody>
      </p:sp>
      <p:sp>
        <p:nvSpPr>
          <p:cNvPr id="220" name="Shape 220"/>
          <p:cNvSpPr/>
          <p:nvPr/>
        </p:nvSpPr>
        <p:spPr>
          <a:xfrm>
            <a:off x="2033980" y="4050581"/>
            <a:ext cx="3685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221" name="Shape 221"/>
          <p:cNvSpPr/>
          <p:nvPr/>
        </p:nvSpPr>
        <p:spPr>
          <a:xfrm>
            <a:off x="1647597" y="6420227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smtClean="0"/>
              <a:t>670+</a:t>
            </a:r>
          </a:p>
        </p:txBody>
      </p:sp>
      <p:sp>
        <p:nvSpPr>
          <p:cNvPr id="9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724431779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 animBg="1" advAuto="0"/>
      <p:bldP spid="219" grpId="0" animBg="1" advAuto="0"/>
      <p:bldP spid="220" grpId="0" animBg="1" advAuto="0"/>
      <p:bldP spid="221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grpSp>
        <p:nvGrpSpPr>
          <p:cNvPr id="202" name="Group 202"/>
          <p:cNvGrpSpPr/>
          <p:nvPr/>
        </p:nvGrpSpPr>
        <p:grpSpPr>
          <a:xfrm>
            <a:off x="1141944" y="1169668"/>
            <a:ext cx="10313591" cy="3492501"/>
            <a:chOff x="85267" y="0"/>
            <a:chExt cx="10313589" cy="3492500"/>
          </a:xfrm>
        </p:grpSpPr>
        <p:sp>
          <p:nvSpPr>
            <p:cNvPr id="200" name="Shape 200"/>
            <p:cNvSpPr/>
            <p:nvPr/>
          </p:nvSpPr>
          <p:spPr>
            <a:xfrm>
              <a:off x="85267" y="1171193"/>
              <a:ext cx="5195622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infiniband</a:t>
              </a:r>
              <a:r>
                <a:t>”: high-speed</a:t>
              </a:r>
            </a:p>
            <a:p>
              <a:pPr>
                <a:defRPr>
                  <a:solidFill>
                    <a:srgbClr val="53585F"/>
                  </a:solidFill>
                </a:defRPr>
              </a:pPr>
              <a:r>
                <a:t>inter-connect</a:t>
              </a:r>
            </a:p>
          </p:txBody>
        </p:sp>
        <p:pic>
          <p:nvPicPr>
            <p:cNvPr id="201" name="Screen Shot 2017-10-09 at 2.04.06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979257" y="0"/>
              <a:ext cx="4419601" cy="3492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5" name="Group 205"/>
          <p:cNvGrpSpPr/>
          <p:nvPr/>
        </p:nvGrpSpPr>
        <p:grpSpPr>
          <a:xfrm>
            <a:off x="2960894" y="4251465"/>
            <a:ext cx="7083012" cy="4685852"/>
            <a:chOff x="0" y="0"/>
            <a:chExt cx="7083010" cy="4685850"/>
          </a:xfrm>
        </p:grpSpPr>
        <p:sp>
          <p:nvSpPr>
            <p:cNvPr id="203" name="Shape 203"/>
            <p:cNvSpPr/>
            <p:nvPr/>
          </p:nvSpPr>
          <p:spPr>
            <a:xfrm>
              <a:off x="3970392" y="2817451"/>
              <a:ext cx="311261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r>
                <a:t>nodes in racks</a:t>
              </a:r>
            </a:p>
          </p:txBody>
        </p:sp>
        <p:pic>
          <p:nvPicPr>
            <p:cNvPr id="204" name="pasted-image.tif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14389" cy="46858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1" animBg="1" advAuto="0"/>
      <p:bldP spid="205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917" name="Shape 917"/>
          <p:cNvSpPr/>
          <p:nvPr/>
        </p:nvSpPr>
        <p:spPr>
          <a:xfrm>
            <a:off x="1115599" y="2216444"/>
            <a:ext cx="442428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670+</a:t>
            </a:r>
            <a:r>
              <a:rPr dirty="0" smtClean="0"/>
              <a:t> </a:t>
            </a:r>
            <a:r>
              <a:rPr dirty="0"/>
              <a:t>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1044442" y="2929155"/>
            <a:ext cx="479618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 smtClean="0"/>
              <a:t>128</a:t>
            </a:r>
            <a:r>
              <a:rPr lang="en-US" dirty="0" smtClean="0"/>
              <a:t> GB or 96 GB</a:t>
            </a:r>
            <a:r>
              <a:rPr dirty="0" smtClean="0"/>
              <a:t> </a:t>
            </a:r>
            <a:r>
              <a:rPr dirty="0"/>
              <a:t>RAM</a:t>
            </a:r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2728864"/>
            <a:ext cx="3462486" cy="3443072"/>
            <a:chOff x="0" y="0"/>
            <a:chExt cx="3462484" cy="3443071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/home/</a:t>
              </a:r>
              <a:r>
                <a:rPr dirty="0" err="1"/>
                <a:t>netID</a:t>
              </a:r>
              <a:endParaRPr dirty="0"/>
            </a:p>
          </p:txBody>
        </p:sp>
        <p:sp>
          <p:nvSpPr>
            <p:cNvPr id="925" name="Shape 925"/>
            <p:cNvSpPr/>
            <p:nvPr/>
          </p:nvSpPr>
          <p:spPr>
            <a:xfrm>
              <a:off x="0" y="1534816"/>
              <a:ext cx="3462484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</a:t>
              </a:r>
              <a:r>
                <a:rPr dirty="0" smtClean="0"/>
                <a:t>projects/p123</a:t>
              </a:r>
              <a:r>
                <a:rPr lang="en-US" dirty="0" smtClean="0"/>
                <a:t>xx</a:t>
              </a:r>
              <a:endParaRPr dirty="0"/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dirty="0" smtClean="0"/>
              <a:t>Access, c</a:t>
            </a:r>
            <a:r>
              <a:rPr dirty="0" smtClean="0"/>
              <a:t>ompute </a:t>
            </a:r>
            <a:r>
              <a:rPr lang="en-US" dirty="0" smtClean="0"/>
              <a:t>&amp;</a:t>
            </a:r>
            <a:r>
              <a:rPr dirty="0" smtClean="0"/>
              <a:t> storage</a:t>
            </a:r>
            <a:endParaRPr dirty="0"/>
          </a:p>
        </p:txBody>
      </p:sp>
      <p:grpSp>
        <p:nvGrpSpPr>
          <p:cNvPr id="941" name="Group 941"/>
          <p:cNvGrpSpPr/>
          <p:nvPr/>
        </p:nvGrpSpPr>
        <p:grpSpPr>
          <a:xfrm>
            <a:off x="673205" y="6160783"/>
            <a:ext cx="6105478" cy="2771370"/>
            <a:chOff x="0" y="-1"/>
            <a:chExt cx="6105476" cy="2771369"/>
          </a:xfrm>
        </p:grpSpPr>
        <p:sp>
          <p:nvSpPr>
            <p:cNvPr id="928" name="Shape 928"/>
            <p:cNvSpPr/>
            <p:nvPr/>
          </p:nvSpPr>
          <p:spPr>
            <a:xfrm>
              <a:off x="79794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21</a:t>
              </a:r>
              <a:endParaRPr dirty="0"/>
            </a:p>
          </p:txBody>
        </p:sp>
        <p:sp>
          <p:nvSpPr>
            <p:cNvPr id="929" name="Shape 929"/>
            <p:cNvSpPr/>
            <p:nvPr/>
          </p:nvSpPr>
          <p:spPr>
            <a:xfrm>
              <a:off x="1671859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22</a:t>
              </a:r>
              <a:endParaRPr dirty="0"/>
            </a:p>
          </p:txBody>
        </p:sp>
        <p:sp>
          <p:nvSpPr>
            <p:cNvPr id="930" name="Shape 930"/>
            <p:cNvSpPr/>
            <p:nvPr/>
          </p:nvSpPr>
          <p:spPr>
            <a:xfrm>
              <a:off x="3263923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23</a:t>
              </a:r>
              <a:endParaRPr dirty="0"/>
            </a:p>
          </p:txBody>
        </p:sp>
        <p:sp>
          <p:nvSpPr>
            <p:cNvPr id="931" name="Shape 931"/>
            <p:cNvSpPr/>
            <p:nvPr/>
          </p:nvSpPr>
          <p:spPr>
            <a:xfrm>
              <a:off x="4855988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24</a:t>
              </a:r>
              <a:endParaRPr dirty="0"/>
            </a:p>
          </p:txBody>
        </p:sp>
        <p:sp>
          <p:nvSpPr>
            <p:cNvPr id="932" name="Shape 932"/>
            <p:cNvSpPr/>
            <p:nvPr/>
          </p:nvSpPr>
          <p:spPr>
            <a:xfrm>
              <a:off x="1639052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53134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243410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4835475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4159403" y="13140"/>
              <a:ext cx="837916" cy="110917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4003561" y="7232"/>
              <a:ext cx="1" cy="111333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 flipH="1">
              <a:off x="2749952" y="7232"/>
              <a:ext cx="1122313" cy="112231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 flipH="1">
              <a:off x="1369071" y="-1"/>
              <a:ext cx="2347351" cy="113231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0" y="2123667"/>
              <a:ext cx="25027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nodes</a:t>
              </a:r>
            </a:p>
          </p:txBody>
        </p:sp>
      </p:grpSp>
      <p:sp>
        <p:nvSpPr>
          <p:cNvPr id="942" name="Shape 942"/>
          <p:cNvSpPr/>
          <p:nvPr/>
        </p:nvSpPr>
        <p:spPr>
          <a:xfrm>
            <a:off x="5621029" y="8284450"/>
            <a:ext cx="72557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netID@quest.northwestern.edu</a:t>
            </a:r>
          </a:p>
        </p:txBody>
      </p:sp>
      <p:sp>
        <p:nvSpPr>
          <p:cNvPr id="943" name="Shape 943"/>
          <p:cNvSpPr/>
          <p:nvPr/>
        </p:nvSpPr>
        <p:spPr>
          <a:xfrm>
            <a:off x="5803900" y="4241800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4600601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grpSp>
        <p:nvGrpSpPr>
          <p:cNvPr id="948" name="Group 948"/>
          <p:cNvGrpSpPr/>
          <p:nvPr/>
        </p:nvGrpSpPr>
        <p:grpSpPr>
          <a:xfrm>
            <a:off x="5533114" y="5633542"/>
            <a:ext cx="2354100" cy="1591221"/>
            <a:chOff x="0" y="0"/>
            <a:chExt cx="2354100" cy="1591220"/>
          </a:xfrm>
        </p:grpSpPr>
        <p:sp>
          <p:nvSpPr>
            <p:cNvPr id="945" name="Shape 945"/>
            <p:cNvSpPr/>
            <p:nvPr/>
          </p:nvSpPr>
          <p:spPr>
            <a:xfrm>
              <a:off x="71423" y="335825"/>
              <a:ext cx="2282677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lang="en-US" dirty="0" smtClean="0"/>
                <a:t>Submit job</a:t>
              </a:r>
              <a:endParaRPr dirty="0"/>
            </a:p>
          </p:txBody>
        </p:sp>
        <p:sp>
          <p:nvSpPr>
            <p:cNvPr id="946" name="Shape 946"/>
            <p:cNvSpPr/>
            <p:nvPr/>
          </p:nvSpPr>
          <p:spPr>
            <a:xfrm flipV="1">
              <a:off x="1307307" y="934870"/>
              <a:ext cx="1" cy="65635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 flipH="1" flipV="1">
              <a:off x="0" y="0"/>
              <a:ext cx="575220" cy="57522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56" y="3671274"/>
            <a:ext cx="504190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7" name="Shape 925"/>
          <p:cNvSpPr/>
          <p:nvPr/>
        </p:nvSpPr>
        <p:spPr>
          <a:xfrm>
            <a:off x="9218949" y="4845622"/>
            <a:ext cx="29495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 algn="l"/>
          </a:lstStyle>
          <a:p>
            <a:r>
              <a:rPr dirty="0"/>
              <a:t>/</a:t>
            </a:r>
            <a:r>
              <a:rPr dirty="0" smtClean="0"/>
              <a:t>projects/</a:t>
            </a:r>
            <a:r>
              <a:rPr lang="en-US" dirty="0" smtClean="0"/>
              <a:t>b</a:t>
            </a:r>
            <a:r>
              <a:rPr dirty="0" smtClean="0"/>
              <a:t>1</a:t>
            </a:r>
            <a:r>
              <a:rPr lang="en-US" dirty="0" smtClean="0"/>
              <a:t>xx</a:t>
            </a:r>
            <a:endParaRPr dirty="0"/>
          </a:p>
        </p:txBody>
      </p:sp>
      <p:sp>
        <p:nvSpPr>
          <p:cNvPr id="3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29048388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917" name="Shape 917"/>
          <p:cNvSpPr/>
          <p:nvPr/>
        </p:nvSpPr>
        <p:spPr>
          <a:xfrm>
            <a:off x="8086599" y="2547921"/>
            <a:ext cx="442428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670+</a:t>
            </a:r>
            <a:r>
              <a:rPr dirty="0" smtClean="0"/>
              <a:t> </a:t>
            </a:r>
            <a:r>
              <a:rPr dirty="0"/>
              <a:t>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7990758" y="3200067"/>
            <a:ext cx="474488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/>
              <a:t>128 GB </a:t>
            </a:r>
            <a:r>
              <a:rPr dirty="0" smtClean="0"/>
              <a:t>RAM</a:t>
            </a:r>
            <a:r>
              <a:rPr lang="en-US" dirty="0" smtClean="0"/>
              <a:t> (Q5, Q6)</a:t>
            </a:r>
            <a:endParaRPr dirty="0"/>
          </a:p>
        </p:txBody>
      </p: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dirty="0" smtClean="0"/>
              <a:t>Node Architectures</a:t>
            </a:r>
            <a:r>
              <a:rPr dirty="0" smtClean="0"/>
              <a:t>:</a:t>
            </a:r>
            <a:r>
              <a:rPr lang="en-US" dirty="0" smtClean="0"/>
              <a:t> 3 Generation of Nodes</a:t>
            </a:r>
            <a:endParaRPr dirty="0"/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3047914" y="2828465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0" name="Straight Connector 949"/>
          <p:cNvCxnSpPr/>
          <p:nvPr/>
        </p:nvCxnSpPr>
        <p:spPr>
          <a:xfrm flipH="1">
            <a:off x="6042565" y="2831669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51" name="Shape 917"/>
          <p:cNvSpPr/>
          <p:nvPr/>
        </p:nvSpPr>
        <p:spPr>
          <a:xfrm>
            <a:off x="169730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Q5</a:t>
            </a:r>
          </a:p>
        </p:txBody>
      </p:sp>
      <p:sp>
        <p:nvSpPr>
          <p:cNvPr id="952" name="Shape 917"/>
          <p:cNvSpPr/>
          <p:nvPr/>
        </p:nvSpPr>
        <p:spPr>
          <a:xfrm>
            <a:off x="420016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Q6</a:t>
            </a:r>
          </a:p>
        </p:txBody>
      </p:sp>
      <p:sp>
        <p:nvSpPr>
          <p:cNvPr id="953" name="Shape 917"/>
          <p:cNvSpPr/>
          <p:nvPr/>
        </p:nvSpPr>
        <p:spPr>
          <a:xfrm>
            <a:off x="643231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Q8</a:t>
            </a:r>
          </a:p>
        </p:txBody>
      </p:sp>
      <p:sp>
        <p:nvSpPr>
          <p:cNvPr id="954" name="Shape 917"/>
          <p:cNvSpPr/>
          <p:nvPr/>
        </p:nvSpPr>
        <p:spPr>
          <a:xfrm>
            <a:off x="8004010" y="5050597"/>
            <a:ext cx="4350550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Q5 </a:t>
            </a:r>
            <a:r>
              <a:rPr lang="en-US" dirty="0" smtClean="0">
                <a:sym typeface="Wingdings" panose="05000000000000000000" pitchFamily="2" charset="2"/>
              </a:rPr>
              <a:t> 24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Q6  28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Q8  28 cores/node</a:t>
            </a:r>
            <a:endParaRPr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" r="1904"/>
          <a:stretch/>
        </p:blipFill>
        <p:spPr bwMode="auto">
          <a:xfrm>
            <a:off x="731520" y="3073645"/>
            <a:ext cx="6327648" cy="337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hape 918"/>
          <p:cNvSpPr/>
          <p:nvPr/>
        </p:nvSpPr>
        <p:spPr>
          <a:xfrm>
            <a:off x="8276662" y="3881142"/>
            <a:ext cx="361637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96</a:t>
            </a:r>
            <a:r>
              <a:rPr dirty="0" smtClean="0"/>
              <a:t> </a:t>
            </a:r>
            <a:r>
              <a:rPr dirty="0"/>
              <a:t>GB </a:t>
            </a:r>
            <a:r>
              <a:rPr dirty="0" smtClean="0"/>
              <a:t>RAM</a:t>
            </a:r>
            <a:r>
              <a:rPr lang="en-US" dirty="0" smtClean="0"/>
              <a:t> (Q8)</a:t>
            </a:r>
            <a:endParaRPr dirty="0"/>
          </a:p>
        </p:txBody>
      </p:sp>
      <p:sp>
        <p:nvSpPr>
          <p:cNvPr id="1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24572968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1" grpId="0" animBg="1"/>
      <p:bldP spid="952" grpId="0" animBg="1"/>
      <p:bldP spid="953" grpId="0" animBg="1"/>
      <p:bldP spid="95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19161</TotalTime>
  <Words>1666</Words>
  <Application>Microsoft Office PowerPoint</Application>
  <PresentationFormat>Custom</PresentationFormat>
  <Paragraphs>372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Courier</vt:lpstr>
      <vt:lpstr>Courier New</vt:lpstr>
      <vt:lpstr>Helvetica</vt:lpstr>
      <vt:lpstr>Helvetica Light</vt:lpstr>
      <vt:lpstr>Helvetica Neue</vt:lpstr>
      <vt:lpstr>Menlo</vt:lpstr>
      <vt:lpstr>Wingdings</vt:lpstr>
      <vt:lpstr>White</vt:lpstr>
      <vt:lpstr>Computational Skills for Researchers Intro to Quest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text editor: vi/vim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Skills for Researchers Intro to Quest</dc:title>
  <dc:creator>alper</dc:creator>
  <cp:lastModifiedBy>Alper Kinaci</cp:lastModifiedBy>
  <cp:revision>178</cp:revision>
  <dcterms:modified xsi:type="dcterms:W3CDTF">2019-06-24T17:54:27Z</dcterms:modified>
</cp:coreProperties>
</file>